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70" r:id="rId7"/>
    <p:sldId id="260" r:id="rId8"/>
    <p:sldId id="263" r:id="rId9"/>
    <p:sldId id="262" r:id="rId10"/>
    <p:sldId id="264" r:id="rId11"/>
    <p:sldId id="265" r:id="rId12"/>
    <p:sldId id="267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4" autoAdjust="0"/>
    <p:restoredTop sz="74884" autoAdjust="0"/>
  </p:normalViewPr>
  <p:slideViewPr>
    <p:cSldViewPr snapToGrid="0">
      <p:cViewPr varScale="1">
        <p:scale>
          <a:sx n="84" d="100"/>
          <a:sy n="8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6DD07-4F6A-4200-B382-DE310508B016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ED198-E95B-440A-B1DC-2927D18FF3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7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19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Løsningsforslag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VPN – ekstra lag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Kryptering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Isolering</a:t>
            </a:r>
            <a:r>
              <a:rPr lang="da-DK" baseline="0" dirty="0" smtClean="0"/>
              <a:t> af netværk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virtualisering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da-DK" baseline="0" dirty="0" smtClean="0"/>
          </a:p>
          <a:p>
            <a:pPr marL="0" indent="0">
              <a:buFontTx/>
              <a:buNone/>
            </a:pPr>
            <a:r>
              <a:rPr lang="da-DK" baseline="0" dirty="0" smtClean="0"/>
              <a:t>Ulemper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Reducere performance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Besværligt at test og </a:t>
            </a:r>
            <a:r>
              <a:rPr lang="da-DK" baseline="0" dirty="0" err="1" smtClean="0"/>
              <a:t>debug</a:t>
            </a:r>
            <a:endParaRPr lang="da-DK" baseline="0" dirty="0" smtClean="0"/>
          </a:p>
          <a:p>
            <a:pPr marL="0" indent="0">
              <a:buFontTx/>
              <a:buNone/>
            </a:pPr>
            <a:endParaRPr lang="da-DK" baseline="0" dirty="0" smtClean="0"/>
          </a:p>
          <a:p>
            <a:pPr marL="0" indent="0">
              <a:buFontTx/>
              <a:buNone/>
            </a:pPr>
            <a:r>
              <a:rPr lang="da-DK" baseline="0" dirty="0" smtClean="0"/>
              <a:t>Fordele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Sikkerhed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Sikker </a:t>
            </a:r>
            <a:r>
              <a:rPr lang="da-DK" baseline="0" dirty="0" err="1" smtClean="0"/>
              <a:t>avalibility</a:t>
            </a:r>
            <a:r>
              <a:rPr lang="da-DK" baseline="0" dirty="0" smtClean="0"/>
              <a:t> (Opnår stadig </a:t>
            </a:r>
            <a:r>
              <a:rPr lang="da-DK" baseline="0" dirty="0" err="1" smtClean="0"/>
              <a:t>remote</a:t>
            </a:r>
            <a:r>
              <a:rPr lang="da-DK" baseline="0" dirty="0" smtClean="0"/>
              <a:t> adgang)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Mulighed for load balance DDOS og båndbredde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3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IDS OSSEC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Open source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Lav regler</a:t>
            </a:r>
            <a:r>
              <a:rPr lang="da-DK" baseline="0" dirty="0" smtClean="0"/>
              <a:t> for </a:t>
            </a:r>
            <a:r>
              <a:rPr lang="da-DK" baseline="0" dirty="0" err="1" smtClean="0"/>
              <a:t>detection</a:t>
            </a:r>
            <a:endParaRPr lang="da-DK" baseline="0" dirty="0" smtClean="0"/>
          </a:p>
          <a:p>
            <a:pPr marL="171450" indent="-171450">
              <a:buFontTx/>
              <a:buChar char="-"/>
            </a:pPr>
            <a:endParaRPr lang="da-DK" baseline="0" dirty="0" smtClean="0"/>
          </a:p>
          <a:p>
            <a:pPr marL="0" indent="0">
              <a:buFontTx/>
              <a:buNone/>
            </a:pPr>
            <a:r>
              <a:rPr lang="da-DK" baseline="0" dirty="0" smtClean="0"/>
              <a:t>Ulemper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Kræver båndbredde / kan øge </a:t>
            </a:r>
            <a:r>
              <a:rPr lang="da-DK" baseline="0" dirty="0" err="1" smtClean="0"/>
              <a:t>delay</a:t>
            </a:r>
            <a:r>
              <a:rPr lang="da-DK" baseline="0" dirty="0" smtClean="0"/>
              <a:t> af datapakker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Meget komplekst</a:t>
            </a:r>
          </a:p>
          <a:p>
            <a:pPr marL="171450" indent="-171450">
              <a:buFontTx/>
              <a:buChar char="-"/>
            </a:pPr>
            <a:endParaRPr lang="da-DK" baseline="0" dirty="0" smtClean="0"/>
          </a:p>
          <a:p>
            <a:pPr marL="0" indent="0">
              <a:buFontTx/>
              <a:buNone/>
            </a:pPr>
            <a:r>
              <a:rPr lang="da-DK" baseline="0" dirty="0" smtClean="0"/>
              <a:t>Fordele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Vi kan overvåge filer og datapakker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7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smtClean="0"/>
              <a:t>Husk at tilføje flere </a:t>
            </a:r>
            <a:r>
              <a:rPr lang="da-DK" dirty="0" err="1" smtClean="0"/>
              <a:t>vCPU’s</a:t>
            </a:r>
            <a:endParaRPr lang="da-DK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dirty="0" smtClean="0"/>
              <a:t>Tager RIGITG lang tid at installere opdateringer!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smtClean="0"/>
              <a:t>Pas på med virtual LAN </a:t>
            </a:r>
            <a:r>
              <a:rPr lang="da-DK" dirty="0" err="1" smtClean="0"/>
              <a:t>ID’s</a:t>
            </a:r>
            <a:r>
              <a:rPr lang="da-DK" dirty="0" smtClean="0"/>
              <a:t> i LIVE produktion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smtClean="0"/>
              <a:t>Pas på med </a:t>
            </a:r>
            <a:r>
              <a:rPr lang="da-DK" dirty="0" err="1" smtClean="0"/>
              <a:t>remote</a:t>
            </a:r>
            <a:r>
              <a:rPr lang="da-DK" dirty="0" smtClean="0"/>
              <a:t> </a:t>
            </a:r>
            <a:r>
              <a:rPr lang="da-DK" dirty="0" err="1" smtClean="0"/>
              <a:t>settings</a:t>
            </a:r>
            <a:r>
              <a:rPr lang="da-DK" dirty="0" smtClean="0"/>
              <a:t> ved ingen fysiks adgang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smtClean="0"/>
              <a:t>IDS dræber hjerneceller (Komplekst)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 smtClean="0"/>
              <a:t>Nested</a:t>
            </a:r>
            <a:r>
              <a:rPr lang="da-DK" dirty="0" smtClean="0"/>
              <a:t> virtualisering er ikke 100% supportet endnu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dirty="0" smtClean="0"/>
              <a:t>Risiko for fejl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smtClean="0"/>
              <a:t>Hardware krav er vigtig at vide på forhånd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smtClean="0"/>
              <a:t>Scanning og angreb er umulig at forhindre. Det derimod en god</a:t>
            </a:r>
            <a:br>
              <a:rPr lang="da-DK" dirty="0" smtClean="0"/>
            </a:br>
            <a:r>
              <a:rPr lang="da-DK" dirty="0" smtClean="0"/>
              <a:t>ting at fokusere på, hvor længe du kan holde dem ude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smtClean="0"/>
              <a:t>IT folk bruger begreber for samme ting eller blande nogle sammen (Nogle kan ofte være usikre på deres argumenter) – det er komplekst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2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2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Husk at prototyper at vigtig, fordi vi havde svært ved at forstå vores krav</a:t>
            </a: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Vi finpudsede vores krav efterfølgende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● Lære at arbejde med virtualisering og forstå hvad </a:t>
            </a:r>
            <a:r>
              <a:rPr lang="da-DK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</a:t>
            </a:r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computing</a:t>
            </a:r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er og indebærer. </a:t>
            </a: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● Lære at bruge virtualisering værktøjer i praksis, samt opnå at opsætte vores egen virtuelle infrastruktur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●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Lære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kunne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analysere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penetration teste,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hvilke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server setup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være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usikkert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forhold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trafikovervågning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DDoS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angreb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● Lære at kunne forhindre uautoriseret adgang til interne netværk i en virksomhed. </a:t>
            </a: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● Lære at forstå og bruge begreber i Windows Server 2012 R2 og </a:t>
            </a:r>
            <a:r>
              <a:rPr lang="da-DK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VMWare</a:t>
            </a:r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ESXI 6. 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3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 err="1" smtClean="0"/>
              <a:t>Siload</a:t>
            </a:r>
            <a:r>
              <a:rPr lang="da-DK" dirty="0" smtClean="0"/>
              <a:t>;</a:t>
            </a:r>
            <a:r>
              <a:rPr lang="da-DK" baseline="0" dirty="0" smtClean="0"/>
              <a:t> Isoleret  - ofte kun en computer</a:t>
            </a:r>
          </a:p>
          <a:p>
            <a:pPr marL="171450" indent="-171450">
              <a:buFontTx/>
              <a:buChar char="-"/>
            </a:pPr>
            <a:r>
              <a:rPr lang="da-DK" baseline="0" dirty="0" err="1" smtClean="0"/>
              <a:t>Unifiled</a:t>
            </a:r>
            <a:r>
              <a:rPr lang="da-DK" baseline="0" dirty="0" smtClean="0"/>
              <a:t> – Flere computere koblet sammen (Distributed system)</a:t>
            </a:r>
          </a:p>
          <a:p>
            <a:pPr marL="171450" indent="-171450">
              <a:buFontTx/>
              <a:buChar char="-"/>
            </a:pPr>
            <a:r>
              <a:rPr lang="da-DK" baseline="0" dirty="0" err="1" smtClean="0"/>
              <a:t>Contained</a:t>
            </a:r>
            <a:r>
              <a:rPr lang="da-DK" baseline="0" dirty="0" smtClean="0"/>
              <a:t> – svært at dele ressourcer</a:t>
            </a:r>
          </a:p>
          <a:p>
            <a:pPr marL="171450" indent="-171450">
              <a:buFontTx/>
              <a:buChar char="-"/>
            </a:pPr>
            <a:r>
              <a:rPr lang="da-DK" baseline="0" dirty="0" err="1" smtClean="0"/>
              <a:t>Dedicated</a:t>
            </a:r>
            <a:r>
              <a:rPr lang="da-DK" baseline="0" dirty="0" smtClean="0"/>
              <a:t> – computer, routere er ikke virtuel. Med virtuel kan vi </a:t>
            </a:r>
            <a:r>
              <a:rPr lang="da-DK" baseline="0" dirty="0" err="1" smtClean="0"/>
              <a:t>remote</a:t>
            </a:r>
            <a:r>
              <a:rPr lang="da-DK" baseline="0" dirty="0" smtClean="0"/>
              <a:t> bedre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6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a-DK" dirty="0" smtClean="0"/>
              <a:t>Vi ønsker at et</a:t>
            </a:r>
            <a:r>
              <a:rPr lang="da-DK" baseline="0" dirty="0" smtClean="0"/>
              <a:t> fysiks datacenter står for </a:t>
            </a:r>
            <a:r>
              <a:rPr lang="da-DK" baseline="0" dirty="0" err="1" smtClean="0"/>
              <a:t>vedligeoldelse</a:t>
            </a:r>
            <a:r>
              <a:rPr lang="da-DK" baseline="0" dirty="0" smtClean="0"/>
              <a:t> af hardware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Mindre uddannelse af medarbejdere for hardware</a:t>
            </a:r>
          </a:p>
          <a:p>
            <a:pPr marL="0" indent="0">
              <a:buFontTx/>
              <a:buNone/>
            </a:pPr>
            <a:r>
              <a:rPr lang="da-DK" dirty="0" smtClean="0"/>
              <a:t>.</a:t>
            </a:r>
          </a:p>
          <a:p>
            <a:r>
              <a:rPr lang="da-DK" dirty="0" smtClean="0"/>
              <a:t> Vi sigter</a:t>
            </a:r>
            <a:r>
              <a:rPr lang="da-DK" baseline="0" dirty="0" smtClean="0"/>
              <a:t> efter så få </a:t>
            </a:r>
            <a:r>
              <a:rPr lang="da-DK" baseline="0" dirty="0" err="1" smtClean="0"/>
              <a:t>dedicateret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hypervisoren</a:t>
            </a:r>
            <a:r>
              <a:rPr lang="da-DK" baseline="0" dirty="0" smtClean="0"/>
              <a:t> overhovedet muligt (</a:t>
            </a:r>
            <a:r>
              <a:rPr lang="da-DK" baseline="0" dirty="0" err="1" smtClean="0"/>
              <a:t>Mainframes</a:t>
            </a:r>
            <a:r>
              <a:rPr lang="da-DK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Mindre hardware skift ved brudt kryptering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Billigere langsigtet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Mindre nedetid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Dyr i opstart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Der er risiko for single </a:t>
            </a:r>
            <a:r>
              <a:rPr lang="da-DK" baseline="0" dirty="0" err="1" smtClean="0"/>
              <a:t>poiint</a:t>
            </a:r>
            <a:r>
              <a:rPr lang="da-DK" baseline="0" dirty="0" smtClean="0"/>
              <a:t> of </a:t>
            </a:r>
            <a:r>
              <a:rPr lang="da-DK" baseline="0" dirty="0" err="1" smtClean="0"/>
              <a:t>failture</a:t>
            </a:r>
            <a:r>
              <a:rPr lang="da-DK" baseline="0" dirty="0" smtClean="0"/>
              <a:t> ved brand eller defekt bundkort</a:t>
            </a:r>
          </a:p>
          <a:p>
            <a:pPr marL="171450" indent="-171450">
              <a:buFontTx/>
              <a:buChar char="-"/>
            </a:pPr>
            <a:endParaRPr lang="da-DK" baseline="0" dirty="0" smtClean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37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vSwitchs</a:t>
            </a:r>
            <a:endParaRPr lang="da-DK" dirty="0" smtClean="0"/>
          </a:p>
          <a:p>
            <a:pPr marL="171450" indent="-171450">
              <a:buFontTx/>
              <a:buChar char="-"/>
            </a:pPr>
            <a:r>
              <a:rPr lang="da-DK" dirty="0" smtClean="0"/>
              <a:t>Et netværk som indeholder flere virtuelle netværk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Vi har delt dem op for at isolere</a:t>
            </a:r>
            <a:r>
              <a:rPr lang="da-DK" baseline="0" dirty="0" smtClean="0"/>
              <a:t> kunde og intern netværk med VLANS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Backup netværk for at isolere båndbredden og påvirkning for backup ved </a:t>
            </a:r>
            <a:r>
              <a:rPr lang="da-DK" baseline="0" dirty="0" err="1" smtClean="0"/>
              <a:t>angerb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Server 2 – Active </a:t>
            </a:r>
            <a:r>
              <a:rPr lang="da-DK" dirty="0" err="1" smtClean="0"/>
              <a:t>directory</a:t>
            </a:r>
            <a:endParaRPr lang="da-DK" dirty="0" smtClean="0"/>
          </a:p>
          <a:p>
            <a:pPr marL="171450" indent="-171450">
              <a:buFontTx/>
              <a:buChar char="-"/>
            </a:pPr>
            <a:r>
              <a:rPr lang="da-DK" dirty="0" smtClean="0"/>
              <a:t>Til administration af servere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Fælles brugerdatabase</a:t>
            </a:r>
          </a:p>
          <a:p>
            <a:pPr marL="171450" indent="-171450">
              <a:buFontTx/>
              <a:buChar char="-"/>
            </a:pPr>
            <a:endParaRPr lang="da-DK" dirty="0" smtClean="0"/>
          </a:p>
          <a:p>
            <a:pPr marL="0" indent="0">
              <a:buFontTx/>
              <a:buNone/>
            </a:pPr>
            <a:r>
              <a:rPr lang="da-DK" dirty="0" smtClean="0"/>
              <a:t>Server</a:t>
            </a:r>
            <a:r>
              <a:rPr lang="da-DK" baseline="0" dirty="0" smtClean="0"/>
              <a:t> 3</a:t>
            </a:r>
          </a:p>
          <a:p>
            <a:pPr marL="0" indent="0">
              <a:buFontTx/>
              <a:buNone/>
            </a:pPr>
            <a:r>
              <a:rPr lang="da-DK" baseline="0" dirty="0" smtClean="0"/>
              <a:t>- VPN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err="1" smtClean="0"/>
              <a:t>Kernel</a:t>
            </a:r>
            <a:r>
              <a:rPr lang="da-DK" dirty="0" smtClean="0"/>
              <a:t> mode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Ved fejl påvirker det operativ</a:t>
            </a:r>
            <a:r>
              <a:rPr lang="da-DK" baseline="0" dirty="0" smtClean="0"/>
              <a:t> system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err="1" smtClean="0"/>
              <a:t>Nested</a:t>
            </a:r>
            <a:r>
              <a:rPr lang="da-DK" dirty="0" smtClean="0"/>
              <a:t> –</a:t>
            </a:r>
            <a:r>
              <a:rPr lang="da-DK" baseline="0" dirty="0" smtClean="0"/>
              <a:t> Server 1</a:t>
            </a:r>
            <a:endParaRPr lang="da-DK" dirty="0" smtClean="0"/>
          </a:p>
          <a:p>
            <a:pPr marL="171450" indent="-171450">
              <a:buFontTx/>
              <a:buChar char="-"/>
            </a:pPr>
            <a:r>
              <a:rPr lang="da-DK" dirty="0" smtClean="0"/>
              <a:t>test miljø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Opgradering af os uden nedetid ved kopiring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Mere </a:t>
            </a:r>
            <a:r>
              <a:rPr lang="da-DK" dirty="0" err="1" smtClean="0"/>
              <a:t>agli</a:t>
            </a:r>
            <a:r>
              <a:rPr lang="da-DK" dirty="0" smtClean="0"/>
              <a:t> udvikling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Mindsker risiko for køb</a:t>
            </a:r>
            <a:r>
              <a:rPr lang="da-DK" baseline="0" dirty="0" smtClean="0"/>
              <a:t> af hardware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0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Windows</a:t>
            </a:r>
            <a:r>
              <a:rPr lang="da-DK" baseline="0" dirty="0" smtClean="0"/>
              <a:t> Server 2012 R2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Licens fordele for datacenter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Supporter </a:t>
            </a:r>
            <a:r>
              <a:rPr lang="da-DK" baseline="0" dirty="0" err="1" smtClean="0"/>
              <a:t>linux</a:t>
            </a:r>
            <a:endParaRPr lang="da-DK" baseline="0" dirty="0" smtClean="0"/>
          </a:p>
          <a:p>
            <a:pPr marL="171450" indent="-171450">
              <a:buFontTx/>
              <a:buChar char="-"/>
            </a:pPr>
            <a:r>
              <a:rPr lang="da-DK" baseline="0" dirty="0" smtClean="0"/>
              <a:t>Vi kunne have valgt ESXI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8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Prototype</a:t>
            </a:r>
            <a:r>
              <a:rPr lang="da-DK" baseline="0" dirty="0" smtClean="0"/>
              <a:t> udvikling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5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Løsning</a:t>
            </a:r>
          </a:p>
          <a:p>
            <a:r>
              <a:rPr lang="da-DK" dirty="0" smtClean="0"/>
              <a:t>ESXI</a:t>
            </a:r>
            <a:r>
              <a:rPr lang="da-DK" baseline="0" dirty="0" smtClean="0"/>
              <a:t> – speciel konfiguration til at snyde </a:t>
            </a:r>
            <a:r>
              <a:rPr lang="da-DK" baseline="0" dirty="0" err="1" smtClean="0"/>
              <a:t>OS’et</a:t>
            </a:r>
            <a:r>
              <a:rPr lang="da-DK" baseline="0" dirty="0" smtClean="0"/>
              <a:t> at den er en virtuel maskine</a:t>
            </a:r>
          </a:p>
          <a:p>
            <a:endParaRPr lang="da-DK" baseline="0" dirty="0" smtClean="0"/>
          </a:p>
          <a:p>
            <a:r>
              <a:rPr lang="da-DK" baseline="0" dirty="0" smtClean="0"/>
              <a:t>Fordele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Mulighed for opgradering af OS uden nedetid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Test miljø</a:t>
            </a:r>
          </a:p>
          <a:p>
            <a:pPr marL="171450" indent="-171450">
              <a:buFontTx/>
              <a:buChar char="-"/>
            </a:pPr>
            <a:r>
              <a:rPr lang="da-DK" baseline="0" dirty="0" smtClean="0"/>
              <a:t>Mindsker hardware køb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7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Løsningsforslag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Firewall</a:t>
            </a:r>
          </a:p>
          <a:p>
            <a:pPr marL="171450" indent="-171450">
              <a:buFontTx/>
              <a:buChar char="-"/>
            </a:pPr>
            <a:r>
              <a:rPr lang="da-DK" dirty="0" smtClean="0"/>
              <a:t>Gør det mindre </a:t>
            </a:r>
            <a:r>
              <a:rPr lang="da-DK" dirty="0" err="1" smtClean="0"/>
              <a:t>openness</a:t>
            </a:r>
            <a:r>
              <a:rPr lang="da-DK" dirty="0" smtClean="0"/>
              <a:t> og mindske unødvendig</a:t>
            </a:r>
            <a:r>
              <a:rPr lang="da-DK" baseline="0" dirty="0" smtClean="0"/>
              <a:t> data udlevering</a:t>
            </a:r>
            <a:endParaRPr lang="da-DK" dirty="0" smtClean="0"/>
          </a:p>
          <a:p>
            <a:pPr marL="171450" indent="-171450">
              <a:buFontTx/>
              <a:buChar char="-"/>
            </a:pPr>
            <a:r>
              <a:rPr lang="da-DK" dirty="0" smtClean="0"/>
              <a:t>Mulighed</a:t>
            </a:r>
            <a:r>
              <a:rPr lang="da-DK" baseline="0" dirty="0" smtClean="0"/>
              <a:t> for at lave IDS regler til at </a:t>
            </a:r>
            <a:r>
              <a:rPr lang="da-DK" baseline="0" dirty="0" err="1" smtClean="0"/>
              <a:t>detekt</a:t>
            </a:r>
            <a:r>
              <a:rPr lang="da-DK" baseline="0" dirty="0" smtClean="0"/>
              <a:t> scanning, men ofte giver det falske advarsler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D198-E95B-440A-B1DC-2927D18FF3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7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Virtual Datacenter</a:t>
            </a:r>
            <a:endParaRPr lang="en-US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Kim og Nick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Uautoriseret adgang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 smtClean="0"/>
              <a:t>Problem</a:t>
            </a:r>
          </a:p>
          <a:p>
            <a:pPr lvl="1"/>
            <a:r>
              <a:rPr lang="da-DK" b="1" dirty="0" smtClean="0"/>
              <a:t>Tyveri af personlig og vigtig data</a:t>
            </a:r>
            <a:endParaRPr lang="da-DK" b="1" dirty="0"/>
          </a:p>
          <a:p>
            <a:r>
              <a:rPr lang="da-DK" b="1" dirty="0" smtClean="0"/>
              <a:t>Løsningsforslag</a:t>
            </a:r>
          </a:p>
          <a:p>
            <a:endParaRPr lang="da-DK" b="1" dirty="0"/>
          </a:p>
          <a:p>
            <a:r>
              <a:rPr lang="da-DK" b="1" dirty="0" smtClean="0"/>
              <a:t>Fordele og ulemper ved følgende løsningsforslag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650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IDS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 smtClean="0"/>
              <a:t>Problem</a:t>
            </a:r>
          </a:p>
          <a:p>
            <a:pPr lvl="1"/>
            <a:r>
              <a:rPr lang="da-DK" b="1" dirty="0" smtClean="0"/>
              <a:t>Behov for overblik af forsøg på uautoriseret adgang og manipulation </a:t>
            </a:r>
          </a:p>
          <a:p>
            <a:pPr lvl="1"/>
            <a:r>
              <a:rPr lang="da-DK" b="1" dirty="0" smtClean="0"/>
              <a:t>Vi ønsker gerne at kunne få information til at forhindre angreb</a:t>
            </a:r>
          </a:p>
          <a:p>
            <a:r>
              <a:rPr lang="da-DK" b="1" dirty="0" smtClean="0"/>
              <a:t>Løsningsforslag</a:t>
            </a:r>
          </a:p>
          <a:p>
            <a:endParaRPr lang="da-DK" dirty="0"/>
          </a:p>
          <a:p>
            <a:r>
              <a:rPr lang="da-DK" b="1" dirty="0" smtClean="0"/>
              <a:t>Fordele og ulemper ved følgende løsningsforslag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749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Implementering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82" y="1839951"/>
            <a:ext cx="5277863" cy="5195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191" y="416968"/>
            <a:ext cx="7378799" cy="3108143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320" y="3386281"/>
            <a:ext cx="3265979" cy="326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5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Hvad har vi lært?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154954" y="2347022"/>
            <a:ext cx="8825659" cy="3416300"/>
          </a:xfrm>
        </p:spPr>
        <p:txBody>
          <a:bodyPr>
            <a:normAutofit/>
          </a:bodyPr>
          <a:lstStyle/>
          <a:p>
            <a:endParaRPr lang="da-DK" dirty="0" smtClean="0"/>
          </a:p>
          <a:p>
            <a:endParaRPr lang="da-DK" dirty="0" smtClean="0"/>
          </a:p>
        </p:txBody>
      </p:sp>
      <p:pic>
        <p:nvPicPr>
          <p:cNvPr id="1026" name="Picture 2" descr="http://acidfreepulp.files.wordpress.com/2012/01/mp91022103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63" y="1015469"/>
            <a:ext cx="3008338" cy="199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cirracore.com/wp-content/uploads/2013/12/dedicated-resource-p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2" y="2166514"/>
            <a:ext cx="370522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automation.com/images/article/VLAN_figure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557" y="1665847"/>
            <a:ext cx="47625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pkfavantedge.com/wp-content/uploads/2012/12/ID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68" y="2871166"/>
            <a:ext cx="4794032" cy="30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under30ceo.com/wp-content/uploads/2013/08/cyberattack_1805164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92" y="4470209"/>
            <a:ext cx="3725165" cy="233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media.licdn.com/mpr/mpr/shrinknp_400_400/AAEAAQAAAAAAAAWTAAAAJDgwMDdiYjUzLTUyMWEtNDAxOS05OTliLTc5OGJjOTZhN2RlYQ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089" y="5215126"/>
            <a:ext cx="2067516" cy="137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4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025664" cy="706964"/>
          </a:xfrm>
        </p:spPr>
        <p:txBody>
          <a:bodyPr/>
          <a:lstStyle/>
          <a:p>
            <a:r>
              <a:rPr lang="da-DK" b="1" dirty="0" smtClean="0"/>
              <a:t>Demo </a:t>
            </a:r>
            <a:r>
              <a:rPr lang="da-DK" sz="3200" dirty="0" smtClean="0"/>
              <a:t>VPN wall &amp; </a:t>
            </a:r>
            <a:r>
              <a:rPr lang="da-DK" sz="3200" dirty="0" err="1" smtClean="0"/>
              <a:t>Powershell</a:t>
            </a:r>
            <a:r>
              <a:rPr lang="da-DK" sz="3200" dirty="0" smtClean="0"/>
              <a:t> </a:t>
            </a:r>
            <a:r>
              <a:rPr lang="da-DK" sz="3200" dirty="0" err="1"/>
              <a:t>r</a:t>
            </a:r>
            <a:r>
              <a:rPr lang="da-DK" sz="3200" dirty="0" err="1" smtClean="0"/>
              <a:t>emote</a:t>
            </a:r>
            <a:r>
              <a:rPr lang="da-DK" sz="3200" dirty="0" smtClean="0"/>
              <a:t> </a:t>
            </a:r>
            <a:r>
              <a:rPr lang="da-DK" sz="3200" dirty="0" err="1" smtClean="0"/>
              <a:t>access</a:t>
            </a:r>
            <a:endParaRPr lang="en-US" sz="3200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7" y="2495292"/>
            <a:ext cx="3615425" cy="4125838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4696065" y="2242771"/>
            <a:ext cx="7326044" cy="4514501"/>
          </a:xfrm>
          <a:prstGeom prst="rect">
            <a:avLst/>
          </a:prstGeom>
          <a:noFill/>
        </p:spPr>
        <p:txBody>
          <a:bodyPr wrap="none" bIns="36000" spcCol="0" rtlCol="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a-DK" b="1" dirty="0" smtClean="0"/>
              <a:t>Login med VPN med </a:t>
            </a:r>
            <a:r>
              <a:rPr lang="da-DK" b="1" dirty="0" err="1" smtClean="0"/>
              <a:t>local</a:t>
            </a:r>
            <a:r>
              <a:rPr lang="da-DK" b="1" dirty="0" smtClean="0"/>
              <a:t> </a:t>
            </a:r>
            <a:r>
              <a:rPr lang="da-DK" b="1" dirty="0" err="1" smtClean="0"/>
              <a:t>account</a:t>
            </a:r>
            <a:endParaRPr lang="da-DK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a-DK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a-DK" b="1" dirty="0" smtClean="0"/>
              <a:t>Test om virtuel </a:t>
            </a:r>
            <a:r>
              <a:rPr lang="da-DK" b="1" dirty="0" err="1" smtClean="0"/>
              <a:t>hypervisor</a:t>
            </a:r>
            <a:r>
              <a:rPr lang="da-DK" b="1" dirty="0" smtClean="0"/>
              <a:t> er tilgængelig via </a:t>
            </a:r>
            <a:r>
              <a:rPr lang="da-DK" b="1" dirty="0" err="1" smtClean="0"/>
              <a:t>remote</a:t>
            </a:r>
            <a:endParaRPr lang="da-DK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a-DK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a-DK" b="1" dirty="0" smtClean="0"/>
              <a:t>Login på Virtuel Client Desktop med Active </a:t>
            </a:r>
            <a:r>
              <a:rPr lang="da-DK" b="1" dirty="0" err="1" smtClean="0"/>
              <a:t>directory</a:t>
            </a:r>
            <a:r>
              <a:rPr lang="da-DK" b="1" dirty="0" smtClean="0"/>
              <a:t> </a:t>
            </a:r>
            <a:r>
              <a:rPr lang="da-DK" b="1" dirty="0" err="1" smtClean="0"/>
              <a:t>account</a:t>
            </a:r>
            <a:endParaRPr lang="da-DK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a-DK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a-DK" b="1" dirty="0" smtClean="0"/>
              <a:t>Remote via </a:t>
            </a:r>
            <a:r>
              <a:rPr lang="da-DK" b="1" dirty="0" err="1" smtClean="0"/>
              <a:t>Powershell</a:t>
            </a:r>
            <a:r>
              <a:rPr lang="da-DK" b="1" dirty="0" smtClean="0"/>
              <a:t> til Virtuel </a:t>
            </a:r>
            <a:r>
              <a:rPr lang="da-DK" b="1" dirty="0" err="1" smtClean="0"/>
              <a:t>hypervisor</a:t>
            </a:r>
            <a:endParaRPr lang="da-DK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a-DK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a-DK" b="1" dirty="0" smtClean="0"/>
              <a:t>Luk port </a:t>
            </a:r>
            <a:r>
              <a:rPr lang="da-DK" b="1" dirty="0"/>
              <a:t>3389 </a:t>
            </a:r>
            <a:r>
              <a:rPr lang="da-DK" b="1" dirty="0" smtClean="0"/>
              <a:t>i TCP og UDP for </a:t>
            </a:r>
            <a:r>
              <a:rPr lang="da-DK" b="1" dirty="0" err="1" smtClean="0"/>
              <a:t>hypervisor</a:t>
            </a:r>
            <a:r>
              <a:rPr lang="da-DK" b="1" dirty="0" smtClean="0"/>
              <a:t> </a:t>
            </a:r>
            <a:r>
              <a:rPr lang="da-DK" b="1" u="sng" dirty="0" smtClean="0"/>
              <a:t>for en bestemt IP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a-DK" b="1" u="sng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a-DK" b="1" dirty="0"/>
              <a:t>Test om virtuel </a:t>
            </a:r>
            <a:r>
              <a:rPr lang="da-DK" b="1" dirty="0" err="1"/>
              <a:t>hypervisor</a:t>
            </a:r>
            <a:r>
              <a:rPr lang="da-DK" b="1" dirty="0"/>
              <a:t> er tilgængelig via </a:t>
            </a:r>
            <a:r>
              <a:rPr lang="da-DK" b="1" dirty="0" err="1"/>
              <a:t>remote</a:t>
            </a:r>
            <a:endParaRPr lang="da-DK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a-DK" b="1" u="sng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a-DK" b="1" i="1" dirty="0" smtClean="0"/>
              <a:t>Eventuel vis lidt </a:t>
            </a:r>
            <a:r>
              <a:rPr lang="da-DK" b="1" i="1" dirty="0" err="1" smtClean="0"/>
              <a:t>remote</a:t>
            </a:r>
            <a:r>
              <a:rPr lang="da-DK" b="1" i="1" dirty="0" smtClean="0"/>
              <a:t> administration af </a:t>
            </a:r>
            <a:r>
              <a:rPr lang="da-DK" b="1" i="1" dirty="0" err="1" smtClean="0"/>
              <a:t>hyper</a:t>
            </a:r>
            <a:r>
              <a:rPr lang="da-DK" b="1" i="1" dirty="0" smtClean="0"/>
              <a:t>-v </a:t>
            </a:r>
            <a:br>
              <a:rPr lang="da-DK" b="1" i="1" dirty="0" smtClean="0"/>
            </a:br>
            <a:r>
              <a:rPr lang="da-DK" b="1" i="1" dirty="0" smtClean="0"/>
              <a:t>med </a:t>
            </a:r>
            <a:r>
              <a:rPr lang="da-DK" b="1" i="1" dirty="0" err="1" smtClean="0"/>
              <a:t>powershell</a:t>
            </a:r>
            <a:endParaRPr lang="da-DK" b="1" i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a-DK" b="1" i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a-DK" b="1" i="1" dirty="0" smtClean="0"/>
              <a:t>Eventuel vis lockout for VPN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8797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Læringsmål </a:t>
            </a:r>
            <a:r>
              <a:rPr lang="da-DK" dirty="0"/>
              <a:t>og </a:t>
            </a:r>
            <a:r>
              <a:rPr lang="da-DK" dirty="0" err="1"/>
              <a:t>Process</a:t>
            </a:r>
            <a:endParaRPr lang="en-US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80" y="2387302"/>
            <a:ext cx="7881179" cy="4470697"/>
          </a:xfrm>
          <a:prstGeom prst="rect">
            <a:avLst/>
          </a:prstGeom>
        </p:spPr>
      </p:pic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092715" y="2387302"/>
            <a:ext cx="5565886" cy="3416300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Generelt</a:t>
            </a:r>
            <a:r>
              <a:rPr lang="en-US" sz="2400" b="1" dirty="0"/>
              <a:t> Evolutionary development</a:t>
            </a:r>
          </a:p>
          <a:p>
            <a:r>
              <a:rPr lang="en-US" sz="2400" b="1" dirty="0"/>
              <a:t>Throw away prototyping</a:t>
            </a:r>
          </a:p>
          <a:p>
            <a:r>
              <a:rPr lang="en-US" sz="2400" b="1" dirty="0"/>
              <a:t>Incremental prototyping</a:t>
            </a:r>
          </a:p>
          <a:p>
            <a:r>
              <a:rPr lang="en-US" sz="2400" b="1" dirty="0"/>
              <a:t>Evolutionary Prototyping</a:t>
            </a:r>
          </a:p>
        </p:txBody>
      </p:sp>
      <p:pic>
        <p:nvPicPr>
          <p:cNvPr id="1026" name="Picture 2" descr="http://images.medicaldaily.com/sites/medicaldaily.com/files/2015/04/01/babies-learn-surpri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7" y="2387302"/>
            <a:ext cx="5611318" cy="37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8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Nutidens datacenter</a:t>
            </a:r>
            <a:endParaRPr lang="en-US" dirty="0"/>
          </a:p>
        </p:txBody>
      </p:sp>
      <p:pic>
        <p:nvPicPr>
          <p:cNvPr id="6" name="Pladsholder til indhold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626194"/>
            <a:ext cx="11310931" cy="3968916"/>
          </a:xfrm>
        </p:spPr>
      </p:pic>
    </p:spTree>
    <p:extLst>
      <p:ext uri="{BB962C8B-B14F-4D97-AF65-F5344CB8AC3E}">
        <p14:creationId xmlns:p14="http://schemas.microsoft.com/office/powerpoint/2010/main" val="280458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Diagram</a:t>
            </a:r>
            <a:endParaRPr lang="en-US" dirty="0"/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67" y="2221764"/>
            <a:ext cx="11438460" cy="32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Diagram</a:t>
            </a:r>
            <a:endParaRPr lang="en-US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203456"/>
            <a:ext cx="9389327" cy="646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4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Diagram</a:t>
            </a:r>
            <a:endParaRPr lang="en-US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3" y="618067"/>
            <a:ext cx="11529012" cy="601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Problemstillinger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Nested</a:t>
            </a:r>
            <a:r>
              <a:rPr lang="da-DK" dirty="0" smtClean="0"/>
              <a:t> virtualisering</a:t>
            </a:r>
          </a:p>
          <a:p>
            <a:r>
              <a:rPr lang="da-DK" dirty="0" smtClean="0"/>
              <a:t>Scanning</a:t>
            </a:r>
          </a:p>
          <a:p>
            <a:r>
              <a:rPr lang="da-DK" dirty="0" smtClean="0"/>
              <a:t>Uautoriseret </a:t>
            </a:r>
            <a:r>
              <a:rPr lang="da-DK" dirty="0"/>
              <a:t>adgang</a:t>
            </a:r>
            <a:endParaRPr lang="da-DK" dirty="0" smtClean="0"/>
          </a:p>
          <a:p>
            <a:r>
              <a:rPr lang="da-DK" dirty="0" smtClean="0"/>
              <a:t>IDS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Nested</a:t>
            </a:r>
            <a:r>
              <a:rPr lang="da-DK" dirty="0" smtClean="0"/>
              <a:t> </a:t>
            </a:r>
            <a:r>
              <a:rPr lang="da-DK" dirty="0"/>
              <a:t>virtualisering</a:t>
            </a:r>
            <a:endParaRPr lang="en-US" dirty="0"/>
          </a:p>
        </p:txBody>
      </p:sp>
      <p:sp>
        <p:nvSpPr>
          <p:cNvPr id="4" name="AutoShape 2" descr="data:image/jpeg;base64,/9j/4AAQSkZJRgABAQAAAQABAAD/2wCEAAkGBxAPEQ0QEBAQEA8ODw8QDw0OFxMODxAQFRMXFhUSFhYkKCggGBsmHRYVJDMhJSkrLy4uGB8zOTMsNygtOi0BCgoKDg0OGxAQGzAlHSYtLSs3Li0tNy0vLjErLTItKy8tLS0tLS0rKy4tListLS0tLS0tLS0rLS0vLystMC0uK//AABEIAJABXgMBEQACEQEDEQH/xAAbAAEAAgMBAQAAAAAAAAAAAAAAAQIEBQYDB//EAEEQAAICAAMEBQgHBwQDAQAAAAECAAMEERITIVOSFjFSkdEFBhQiMkFR0hUXYXFysbIHIzRCc4GhQ4KjwSRi8DP/xAAaAQEBAAMBAQAAAAAAAAAAAAAAAQIDBAUG/8QAOREBAAECAwMKBQQABgMAAAAAAAECEQMSUQQUIRMVMUFSYXGBkfBTobHB0QUyM+EGIjRCcrKC0vH/2gAMAwEAAhEDEQA/APuMBAQEBAQEBAQEBAQEDVeXbWXZBWZcy+eklc8gJsw4iZ4sK5mI4NXt7OJZztN2SnRqzybeziWc7Rkp0M0qnEvxLOdoyU6LmlU4qziWczRkp0M0qnGWcWzmaMlOhmlQ423i2czRkp0M0qWY+0A/vbOo/wAxkyU6GaWVXiLCFO0s3gH2m+EuSnRM8rbeziWc7Rkp0M8o9IfiWc7Rkp0XNKpxVnEs52jJToZpVOLs4tnM0ZKdDNKhxtnFs5mjJToZpVOOt4tnM0ZKdDNLc+beId9tqZmyKZajnlnnNOJER0NlEzLdTWzICAgICAgICAgICAgICAgICAgICAgVZwCASAW6ges+/d8YFoCAgICBpvOE76fvf8hNuF0teJ0NQXm9qULwKF4FC8CheFeZeQUsO4/cYGyrb1V/CPylQLwPMvAoXgULwKF5FULQOg80v9f70/IzTitlDoZqbCAgICAgICAgICAgICAgICAgazznqL4PHIql2fDXqqKCzMShAUAbyT8JJiJ4Sypm03cqleNw1mJSqqw7DD4Gii8hmDYY32E5HS+diIxBGlj6oORzlvMzefCfK/Hz4X779CcIi0d8+tuHlxt3W6Wa+Lx5XDhmtJfaIww1bCzfaVrsZnpC7lyLDKvLIkaswJJ07vz/AF+COHHv/H9/ljLivKNeF8nLUbi/oZNtuJSzaelKEC12gUu2n28zpBOXtZ9edU3rm3R1fP06tGNMcLT79+bOqbEWYzDm0XfusRic69kRh6q9iwrdbdI1agd+ZO85ZDKY09N+6f8AtH2gq6Ijvj/rN/nNnnjkZb8Q1mFN93pNHo7vVZcow5CKNlYARUVbaMc8urPqIMlPVrfj68PKI+61delvt95+2icZ5Vx4LpXXaXSrHFiamCalxNS0lW0kMdkzkBdWeXUSMo6fl/a9Xff7Tb52QcZjglJL2kbWwMtNbnEOnqaSWagICCX3FUBBU6vVOdjpj31/jp8+E3i2M9E++ptfNEWDDILnve1XsVziV0WAhiMh6q6l+Db88+sx/tp8I+iz+6fGW6gaTzmOWw+9/wAhNuF0teJ0NEXm9qeutf3ZzXLQQR78/W6x3THVlA5qJYDSu9guZbIgMuR/uNUkXOClrVrpZMiwfeDmQVzOX+Ov+32xF+smy62VKxG4poIzy3ksw/yF/IyWmYW8PHGMmVarkdGpSRuz39Z+/fLF73SeizEfqP3GZI2OCsXcGyA0jefsyP8AnIj+8Te3Ah7NdWWXqCsCzZbsi2Xq/wBpjxsvv5K02Valb1QQVJBLZABmzI+JyC7ureYm9vehweQ2RC5kDPIagW1AlTmWHVubLq93xjivAypOeWW9SQWLHSezlmM+r/PvjicHmjpoUnLX6qEZe4Nnr7shL1p1PW+yvK0jTqsGeWXskOvV8M95mMRPBeDY+aX+v96fkZhisqHRTU2EBAQEBAQEBAQEBAQEBAQEBAQEBAQEBAQEBAQNB51nIUfif8hNuF0teJ0OdLTc1ozgRAQEBAh+o/cYF1fcPuH5QIJgRAQEBAQOh80v9f70/IzTitlDopqbCAgICAgICAgICAgICAgICAgICAgICAgICAgIGm85MJZaKtmurSzZ5EDLMfbNmHMRLCuLtH9EYjhHvXxm3PDDLJ9EYjhHvXxjPBlk+iMRwj3r4xngyyfRGI4R718YzwZZPojEcI96+MZ4Msn0RiOEe9fGM8GWUN5IxGR/dHq+K+MZ4Msi+SMRkP3R6h718YzwZZT9EYjhHvXxjPBlk+iMRwj3r4xngyyfRGI4R718YzwZZPojEcI96+MZ4Msn0RiOEe9fGM8GWT6IxHCPevjGeDLLd+beDsq2utdOorlmQc8s/hNWJMSzoizdTWzICAgICAgICAgICAgICAgICAgICAgICAgICAgaPzndgKQGZcy+eklc8gPhPC/X8bEwsCmcOZib9Xg7dhopqrnNHU0e1ft2c7+M+U5x2r4k+r0+Qw+zBtX7dnO/jHOO1fEn1OQw+zCNq3bs538Y5x2r4k+pyGH2YNs3bs538Y5w2r4k+pyGH2YVN79uznfxjnDaviT6nIYfZhBxD9uznbxl5w2r4k+qcjh9mFTiH7dnO3jLv+1fEn1ORw+zCpxL8Sznbxl3/afiT6nI4fZhU4qziWczeMu/7T8SfVORw+zCDi7OJZzN4y79tPbn1ORw+zCpxdnEs5m8Zd+2ntz6pyOH2YVOMs4lnM3jLv209ufU5HD7MI9Mt4lnM3jG/bR259TkcPswj0y3i2czeMb9tHbn1ORw+zD3weJsJbOyw5af52+37ZhibftMWtXPqtODh9mGVtX7dnO/jNXOG1fEn1Zchh9mDav27Od/GOcNq+JPqchh9mDav27Od/GOcNq+JPqchh9mEG5+3Zzv4y84bV8SfU5DD7MKm9+3Zzv4xv8AtXxJ9TkcPswg4h+JZzv4y7/tXxJ9U5HD7MKnEvxLOd/GXf8AafiT6nI4fZhU4qziWc7eMu/7T8SfU5HD7MKnFWcSznbxl37ae3PqnI4fZhU4uziWc7eMu/bT259TkcPswg4yziWc7eMu/bT259U5HD0hU423i2c7eMb7tPbn1OSw9IR6ZbxbOdvGXfto7c+pyWHpCPTLeLZzt4xv20dufU5KjSHZea1rPh1LMWOtxmxJOWr4z6/9JxKsTZomqbzx+rytqpinEmIbeek52PhsdTaXWq2uxqzk61srlDv3MB1dR6/hHedzIgIHnib0qR7HYKiAsztuAA6yYBr0GvN1GhQ75kDQpz9ZvgNx3n4GBcGBMBAoLV1FNQ1gBimY1BSSASPgcj3GBeAgIGi86f8AQ+9/yE+d/wASf6en/l9pd/6f++fBoc58Y9ZUtLYVLS2FS0tkVLS2RUtLYVLS2FC0tkVLTKwqWiyIlCAgIGRgOt/9v/c14vRDKll5zSyQWlsKlpbIqWlsKlpllRQtLEXEMcswdxG4g9YlmmYm0pdQtFhUtMrCpMtkRAQEBA7XzS/hl/HZ+qfa/ov+kp8/q8ja/wCWWb5cw1l2GxVVTBbbaLa62JIAdkIBJG8bz1ierPvv7vNzR0tI3phGVWHNNdVWG0VgVJYmm6s2UowYgqa1b4DqmV/80zOsfe/pwYxFoiO6f6Y2Iw/lGwg6rqlLYspllY1bm7OlmUWKGUJ/KSy9YI6pjReOnu+s3+32WeMzbo/qPvc8r+TMTaMYhW+1XZLEbaNQRovRhUih9J9UNkwCeyM9ROcR1eMfXj6Qt+PlP04erc+UkNjYPDgMEZluu16iRVTkwVm97FzX1neA3XMv919OPn1fnyT/AG+PD8/jza7y95HxFz+U2re1Bd5PrqrWvYab7AMRmh1KSPbXeCvtdfwnUyieMMLyniMVWcdWtliphsP6SlildQa5dCU78x6rJa28ZesnwljjPnbxvMT9JswnhHlf0iY+vH1ZV2GxpTJNutPpmezscvifRthlkXDhv/23+3nlu6t0ml+/68Pl9l18v79+K2EwOOFOId7brMSllLU5kVrbXWlTNXs9RVdZFgOZJzY78sombRE9M9frP24x5JEXvHp7+Xgr6HjSLGc2q1tGHYmvSzLYb7XsozDKwVVZFzDD7D1xMW4e54T9/dmXTHr9rfL7qV0eUDv0312ZnIbUWUDD+j5Cs5nM2bTfqI1Z/wA2mY1Xyzbp4/1b5adaR+P7v48dep0fkihq6aldnazQpsa1jYxsIGrf1DfnuG4e4ATZXbNOXoY0XtF+lmTFk0HnWd1H4n/IT57/ABH/AAU/8vtLv/T/AN8+Dni0+Os9VUtLYULS2RUtLYXwtoV62PUrqT9wM6NmqijFpqq6LsMSJmmYh613oiuMw5zzUlSVzyG/I/3652YWLg4VGW8VcZ6uHHL1T5tdUVVVX6PcrG2j1iMhvIVSpbdtdQbk3ZTOK9l6eHT0W6s1/wDrw1Y2xOj7935VTEVB23EUsEIXLMgrkQPtPWM/tmNGPg04lXZ4TEd9PRH1iZ77k01zTGv593Xrx66V15l0ZrF3btoWP+N4P+2bcLbMPLTNf7qZv5zM3+sT4xZJwpvNuieHl74ebBxdgayxh1M7sPuJJnm41UVYlVUdcy3URamI7nlNbIgICB7YM73/ANv/AHMMTohaWQWmuzJUtLYVLS2R6YS5Q3rewwKsRv3Edf5Tr2Suimu2J+2YmJ9+LXiRMxw6WTdj0Yqd4LajYPtClE/x+ZnbXtmHXVFU9eaZ8Zpyx+fNqpwpiLenreVTiqSWOSqQXCHRmunUpXNfecte/wC3uyox9nzZrRE9X+Xha/Dhrbr6e/rTJXEenX3cfsW4qkknIEFydJX199hJbV8NJyy+PulqxtmnptxnTjF5m836+HRHVNuHAiiuOHvo08UJfRmNygbwWZczkMgCBkRmQCd498tOLst+qOnqvpEW4THRF+PXPTCTTiW/tj14lRWw36wGRN38j5av+93/ALTlp2imMG3+7jTH/GZv+Y/8myaJmu/V0+nv5MqzH1nWRnqet6ycv5dJ095IH+2deLtmFVnmOmqJj06PX5Ze9qpwqotHVExP5997Uzx3UQEBA7XzS/hl/HZ+qfa/ov8ApKfP6vI2v+WW6nrOUgICAgIEFRv3Df1/bAmAgICAgIHPed53Ufif8hPn/wDEX8FPj9nfsH758HNFp8hZ6ihaWyKlpbCpaWyIzlEQEBAQEBAQEBAvhzvb7l/7mNfRCw9S0xsqpaWyKlpbCpaWyK5yhAQEBAQEBAQEDtfNL+GX8dn6p9r+i/6Snz+ryNr/AJZbqes5SAgICAgICAgICAgIGl85cBZctWzAJVmJBOW4ieT+r7LibThU00dU3dWy4tOHVM1NCfIGJ7C8wnz3Mu09zu3zDR0fxXYXmEvM20dxveGjo9iuwvMI5m2nuTe8NHR7E9heYRzNtPcb3hnR7E9heYRzNtPcb3hnR7E9heYRzNtPcb3hnR7E9heYRzNtPcb3hnR7E9heYRzNtPcb3hnR7E9heYRzNtPcb3hnR7E9heYRzNtPcb3hnR7E9heYRzNtPcb3hnR7E9heYRzNtPcb3hnR7E9heYRzNtPcb3hnR7E9heYRzNtPcb3hpTzfxQJ9Rd4H8wif0baJ4cF3vDWPkDFdheYRzLtHcb5hq9H8V2F5hHM20dxveGdHsV2F5hHM209yb3ho6PYnsLzCOZtp7je8M6PYnsLzCOZtp7je8M6PYnsLzCOZtp7je8M6PYnsLzCOZtp7je8M6PYnsLzCOZtp7je8M6PYnsLzCOZtp7je8M6PYnsLzCOZtp7je8M6PYnsLzCOZtp7je8M6PYnsLzCOZtp7je8M6PYnsLzCOZtp7je8M6PYnsLzCOZtp7je8N1Hm9hHppCOAG1Ochv6zPpv03AqwcCKK+ni8/aK4rrvDZz0GggICAgICAgICAgICByX7QnITDZEjN3zyJH8s49tmYoi2rRjzMRDito3abvM83PVrLmzTqbRu03eYz1ayZp1No3abvMZ6tZM06m0btN3mM9WsmadTaN2m7zGerWTNOptG7Td5jPVrJmnU2jdpu8xnq1kzTqjat2m7zGerWTNOqNq3abvMZ6tZM06o2rdpu8xnq1kzTqjbN2m7zLnq1kzTqjbN2m7zGerWTNOqNs3abvMZ6tZXNOqNs3bbvMZ6tZM06o27dtu8y56tTNOqNu/bfmMZ6tTNOqNu/bfmMZ6tTNOqNu/bfmaM9WpmnVHpD9t+Zoz1amadUekP235mlzVamadT0h+2/M0Z6tTNOqNu/bfmaM9WpmnU279t+Zoz1amadTbv235mjPVqZp1Nu/bfmaM9WpmnU279t+Zoz1amadTbv235mjPVqZp1Nu/bfmaM9WpmnU279t+Zoz1amadX07zCctg0JJJ127yST7Rnp7NMzhxd14U/5XRTobCBQ3KGCFlDlS4QkaioIBbLryBI3/AGiAqtV1VkYMjAMrqQysD1EH3iBYmB5via12mp0GyQPZmwGhDnk7fAeq28/A/CB6A5/398CYCB5m9NYr1LtCpcV5jWUBALBevIFlGf2iB6QEBA5D9ofsYX8dn6Zw7d+yPFo2johxU8xyEBAZwIzlEZwqM4EZwIzlEQIJgVzlEZwqM4FtDbvVO/q3Hf8AdLlkUOcCGzGWYIz3jP3iLCucCICAgICAgICAgICB9Q/Z/wDwaf1Lf1Gersv8cOvC/a6SdDaQNL5R8nW2YumxWeutcJia2trNeetrKSqZMD1hWOYHu65eqfL7rp5/Zp/J/k7HVpg003K1VWAVWW1BRUqADEpbWG/eMQGAOlvaXIjIkL8Znv8Alb8pPvxv0/T5qN5JxTCvaV4m0U42q4ObzXe6FbFb1RaUGnUp9UqDm2SDIZynpp7v/Xp9fEmf3d/56PRneXPI99z+U2rNii7AV01BDUBdYBiM0OoEj2037h63X8HUyieMMa6zELbjq9o4qwuGsxSuH6nuqZVpO/PJCljD3esmXVMa5tRVVpePvfy6PAoj/PTGtvxbz6fV5NhPKDopr9IWpnpZ67bBbc42L62RhahVS5qOkOvsndkcjsri1Ux3z9rffVqomZpie6Pf0ZSeTcbpd2sva6qvCNSNYqS10ANyNWHKgvlpOokDPMH3zG9ov0zf5Wj73t3soi826rfO8/0pisBjmFBzu1Nh7mu2ToSlz4iqwU+2h0hQ65qw3Dcd++2iIt4efCb/ADtPp1XXp4+P2t8vv1rrhscXpJS5GHomgrcHoqQH/wAhLVLZ2sQGGZD72XIjImTrn31dXn4fZOry+d54+luF562483cLZVh6hcbDeyq121c3EWZAEA5kAbupd3fL1R5f2vXPjP14NnIOQ/aH7GF/HZ+mcW3fsjxaNo6IcVPLciM5RGcKjOBBMCM5RGcCM4EEwL4a81ujjrRgfvy90zoqy1X996+DYrj6A+WkNSgrSsWKHOnXqsOR6ic2/wATZTXTE8eMcI8o/PSzzRfu/v3CFxmGOeqtQSqjNUUAEgqxyHwGRH2yxVh24x7tF/nHzkzRp74/b6L4fHYUBtda5m3UF2akhdakAN8NIOYJ98tNeHl4xx8O/wCixNPFiYjF1NQFCVi0sSzBAre0d6kbguWQ0zCqaZoiIjj799yXi0syzyohsrcWZKKwjDTbmBpUEe1uO471ym2cSma5m/CfHXx/pc3Qxcdjq3q2al81bUGbeXXUxFZP/rnmD8SfsmquqKqYiOr5/wDzogmqLTHvw+7KTyjhzpNmVrivSDYjGpd6ZDQScjkGGa7uqbZxKJmZnjPv092IqjhdiV4yjPJq10rUmjJFzNqjeGPWQTmDnnNWanjw6ot6W4+fHyL03jT+/wAcHpdjaM6ildY01OMtAJ2hQAas9z+tmc5lXVRe9MdU9Xp6apmi0NQT/wDdU0sEQEBAQEBAQEBA+ofs/wD4NP6lv6jPV2X+OHXhftdJOhtICAgICBGUCYCAgICAgcf+0X2ML+N/0zi279keLRj9EOJJnmOVXOBGcCM5RGcCCYEZyiM4VGcCCYFSZRGcBAiAgICAgICAgICAgICAgICB9Q/Z/wDwaf1Lf1Gersv8cOvC/a6SdDaQEBAQEBAQEBAQEBA57zw8lPiVpCMimt2J2hKg5jLduM59owpxIiIasWnNDluiV/Ew/M3hOTcqtWnkZ1OiV/Ew/M3hG5VanIzqdEb+Lh+ZvCNyq1ORnVHRG/i4fmbwjc6tTkZ1R0Qv4uH5m8I3OrU5GdToffxcPzN4RudWpyU6o6H38XD8zeEu51anJTqdDr+LRzN4RudWpyU6o6G38Wjmbwjc6tTkp1Oht/Fo5m8I3Oo5KdUdDL+LRzN4RudZyU6nQy/i0czeEbnWclOp0Mv4tHM3hG51nJTqdDL+LRzN4RudZyU6nQy/i0czeEbnWclOp0Mv4tHM3hG51nJTqdDL+LRzN4RudZyU6nQy/i0czeEbnWclOp0Mv4tHM3hG51nJTqdDL+LRzN4RudZyU6nQy/i0czeEbnWclOp0Mv4tHM3hG51nJTqdDL+LRzN4RudZyU6nQy/i0czeEbnWclOp0Mv4tHM3hG51nJTqdDL+LRzN4RudZyU6nQy/i0czeEbnWclOp0Mv4tHM3hG51nJTqdDL+LRzN4RudZyU6u381PJ7YbDrUzKxDOdSZld5znbg0TRTll0YcWizcTazICAgICAgICAgICAgch+0T2ML/Uf9M7di/dPg49s/bHi4jSPgJ6VoedeTSPgItBeTSPgItBeTSPgItBeTSPgItBeTIfARaC8oIHwEloW8qkD4CLQXlBA+Ai0F5Ru+Ai0LeUbpLQXlUxaC8rmhsidJyCqx+xW9k/3zEl6WVpeRi0JxWtrK5BhlmqsPwsMx/iSLSs3h5mW0JeUGLQXlEloLyRaC8kWgvJFoLyRaC8kWgvJFoLyRaC8kWgvJFoLyRaC8kWgvL6h+z8/+En9S39RnmbT/ACS9PZv44dJOdvICAgICAgICAgICAgch+0T2ML+N/wBM7dh/fPg49t/bHi4mem80gM4VGcgjOBBMCpMioJgVJhUEyCM4EZwNnT5aKhVKlkVaAFz076yCTnlnvy/tNU4V5v4/SzbGJaLe+m71fzgJfUFfea9frBWfQrLvyAGfrA9W4gTDkeFvFnONxv4KfTmZbUjOCqJ676nKaAlmbZbywA3+6Xkvfzj0ljyvV77/AFiVsP5wFFYFGJaw2H1hp1bQPq6iQd2W4gfZJODe3vqssY1r+/fQxMR5UaylKTq9VtTE6SHOpjqJy1avWyz1ZbuqZxhxFWZjOJM05Za+bGsgICAgICAgICAgIH1D9n/8En9S39U8vav5Jels38cOknO6CAgICAgICAgICAgIGp8v+RVxi1hndNmxIKad+Yy35gzdg4s4c3hqxcKMSLS0vQavjX/8Xyzo32pz7nSdBa+Nf/xfLJvtRudJ0Fr41/8AxfLG+1LudOqOglfGv76vljfKjc6ToJXxr++r5Y3yo3OnVHQOrjX99XyxvlRulOp0Cq41/fV8sb5UbpTqdAquNf31fLG+VG6U6o6A1ca/vq+WN8qN0p1OgFXGv76vljfKtDdKdUdAKuNf31fLG+VaG6U6n1f1ca/vq+WN8q0N0p1Pq/p41/fV8sb3VobpTqfV/Txr++r5Y3urQ3SnU+r+njX99XyxvdWhulOp9X9PGv76vlje6tDdKdT6v6eNf31fLG91aG6U6n1f08a/vq+WN7q0N0p1Pq/p41/fV8sb3VobpTqfV/Txr++r5Y3urQ3SnU+r+njX99XyxvdWhulOp9X9PGv76vlje6tDdKdT6v6eNf31fLG91aG6U6n1f08a/vq+WN7q0N0p1Pq/p41/fV8sb3VobpTqfV/Txr++r5Y3urQ3SnU+r+njX99XyxvdWhulOp9X9PGv76vlje6tDdKdT6v6eNf31fLG91aG6U6uk8h+S1wlIpVmYAsdT5Fsyc/cAJzYleeq8unDoyU2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APEQ0QEBAQEA8ODw8QDw0OFxMODxAQFRMXFhUSFhYkKCggGBsmHRYVJDMhJSkrLy4uGB8zOTMsNygtOi0BCgoKDg0OGxAQGzAlHSYtLSs3Li0tNy0vLjErLTItKy8tLS0tLS0rKy4tListLS0tLS0tLS0rLS0vLystMC0uK//AABEIAJABXgMBEQACEQEDEQH/xAAbAAEAAgMBAQAAAAAAAAAAAAAAAQIEBQYDB//EAEEQAAICAAMEBQgHBwQDAQAAAAECAAMEERITIVOSFjFSkdEFBhQiMkFR0hUXYXFysbIHIzRCc4GhQ4KjwSRi8DP/xAAaAQEBAAMBAQAAAAAAAAAAAAAAAQIDBAUG/8QAOREBAAECAwMKBQQABgMAAAAAAAECEQMSUQQUIRMVMUFSYXGBkfBTobHB0QUyM+EGIjRCcrKC0vH/2gAMAwEAAhEDEQA/APuMBAQEBAQEBAQEBAQEDVeXbWXZBWZcy+eklc8gJsw4iZ4sK5mI4NXt7OJZztN2SnRqzybeziWc7Rkp0M0qnEvxLOdoyU6LmlU4qziWczRkp0M0qnGWcWzmaMlOhmlQ423i2czRkp0M0qWY+0A/vbOo/wAxkyU6GaWVXiLCFO0s3gH2m+EuSnRM8rbeziWc7Rkp0M8o9IfiWc7Rkp0XNKpxVnEs52jJToZpVOLs4tnM0ZKdDNKhxtnFs5mjJToZpVOOt4tnM0ZKdDNLc+beId9tqZmyKZajnlnnNOJER0NlEzLdTWzICAgICAgICAgICAgICAgICAgICAgVZwCASAW6ges+/d8YFoCAgICBpvOE76fvf8hNuF0teJ0NQXm9qULwKF4FC8CheFeZeQUsO4/cYGyrb1V/CPylQLwPMvAoXgULwKF5FULQOg80v9f70/IzTitlDoZqbCAgICAgICAgICAgICAgICAgazznqL4PHIql2fDXqqKCzMShAUAbyT8JJiJ4Sypm03cqleNw1mJSqqw7DD4Gii8hmDYY32E5HS+diIxBGlj6oORzlvMzefCfK/Hz4X779CcIi0d8+tuHlxt3W6Wa+Lx5XDhmtJfaIww1bCzfaVrsZnpC7lyLDKvLIkaswJJ07vz/AF+COHHv/H9/ljLivKNeF8nLUbi/oZNtuJSzaelKEC12gUu2n28zpBOXtZ9edU3rm3R1fP06tGNMcLT79+bOqbEWYzDm0XfusRic69kRh6q9iwrdbdI1agd+ZO85ZDKY09N+6f8AtH2gq6Ijvj/rN/nNnnjkZb8Q1mFN93pNHo7vVZcow5CKNlYARUVbaMc8urPqIMlPVrfj68PKI+61delvt95+2icZ5Vx4LpXXaXSrHFiamCalxNS0lW0kMdkzkBdWeXUSMo6fl/a9Xff7Tb52QcZjglJL2kbWwMtNbnEOnqaSWagICCX3FUBBU6vVOdjpj31/jp8+E3i2M9E++ptfNEWDDILnve1XsVziV0WAhiMh6q6l+Db88+sx/tp8I+iz+6fGW6gaTzmOWw+9/wAhNuF0teJ0NEXm9qeutf3ZzXLQQR78/W6x3THVlA5qJYDSu9guZbIgMuR/uNUkXOClrVrpZMiwfeDmQVzOX+Ov+32xF+smy62VKxG4poIzy3ksw/yF/IyWmYW8PHGMmVarkdGpSRuz39Z+/fLF73SeizEfqP3GZI2OCsXcGyA0jefsyP8AnIj+8Te3Ah7NdWWXqCsCzZbsi2Xq/wBpjxsvv5K02Valb1QQVJBLZABmzI+JyC7ureYm9vehweQ2RC5kDPIagW1AlTmWHVubLq93xjivAypOeWW9SQWLHSezlmM+r/PvjicHmjpoUnLX6qEZe4Nnr7shL1p1PW+yvK0jTqsGeWXskOvV8M95mMRPBeDY+aX+v96fkZhisqHRTU2EBAQEBAQEBAQEBAQEBAQEBAQEBAQEBAQEBAQNB51nIUfif8hNuF0teJ0OdLTc1ozgRAQEBAh+o/cYF1fcPuH5QIJgRAQEBAQOh80v9f70/IzTitlDopqbCAgICAgICAgICAgICAgICAgICAgICAgICAgIGm85MJZaKtmurSzZ5EDLMfbNmHMRLCuLtH9EYjhHvXxm3PDDLJ9EYjhHvXxjPBlk+iMRwj3r4xngyyfRGI4R718YzwZZPojEcI96+MZ4Msn0RiOEe9fGM8GWUN5IxGR/dHq+K+MZ4Msi+SMRkP3R6h718YzwZZT9EYjhHvXxjPBlk+iMRwj3r4xngyyfRGI4R718YzwZZPojEcI96+MZ4Msn0RiOEe9fGM8GWT6IxHCPevjGeDLLd+beDsq2utdOorlmQc8s/hNWJMSzoizdTWzICAgICAgICAgICAgICAgICAgICAgICAgICAgaPzndgKQGZcy+eklc8gPhPC/X8bEwsCmcOZib9Xg7dhopqrnNHU0e1ft2c7+M+U5x2r4k+r0+Qw+zBtX7dnO/jHOO1fEn1OQw+zCNq3bs538Y5x2r4k+pyGH2YNs3bs538Y5w2r4k+pyGH2YVN79uznfxjnDaviT6nIYfZhBxD9uznbxl5w2r4k+qcjh9mFTiH7dnO3jLv+1fEn1ORw+zCpxL8Sznbxl3/afiT6nI4fZhU4qziWczeMu/7T8SfVORw+zCDi7OJZzN4y79tPbn1ORw+zCpxdnEs5m8Zd+2ntz6pyOH2YVOMs4lnM3jLv209ufU5HD7MI9Mt4lnM3jG/bR259TkcPswj0y3i2czeMb9tHbn1ORw+zD3weJsJbOyw5af52+37ZhibftMWtXPqtODh9mGVtX7dnO/jNXOG1fEn1Zchh9mDav27Od/GOcNq+JPqchh9mDav27Od/GOcNq+JPqchh9mEG5+3Zzv4y84bV8SfU5DD7MKm9+3Zzv4xv8AtXxJ9TkcPswg4h+JZzv4y7/tXxJ9U5HD7MKnEvxLOd/GXf8AafiT6nI4fZhU4qziWc7eMu/7T8SfU5HD7MKnFWcSznbxl37ae3PqnI4fZhU4uziWc7eMu/bT259TkcPswg4yziWc7eMu/bT259U5HD0hU423i2c7eMb7tPbn1OSw9IR6ZbxbOdvGXfto7c+pyWHpCPTLeLZzt4xv20dufU5KjSHZea1rPh1LMWOtxmxJOWr4z6/9JxKsTZomqbzx+rytqpinEmIbeek52PhsdTaXWq2uxqzk61srlDv3MB1dR6/hHedzIgIHnib0qR7HYKiAsztuAA6yYBr0GvN1GhQ75kDQpz9ZvgNx3n4GBcGBMBAoLV1FNQ1gBimY1BSSASPgcj3GBeAgIGi86f8AQ+9/yE+d/wASf6en/l9pd/6f++fBoc58Y9ZUtLYVLS2FS0tkVLS2RUtLYVLS2FC0tkVLTKwqWiyIlCAgIGRgOt/9v/c14vRDKll5zSyQWlsKlpbIqWlsKlpllRQtLEXEMcswdxG4g9YlmmYm0pdQtFhUtMrCpMtkRAQEBA7XzS/hl/HZ+qfa/ov+kp8/q8ja/wCWWb5cw1l2GxVVTBbbaLa62JIAdkIBJG8bz1ierPvv7vNzR0tI3phGVWHNNdVWG0VgVJYmm6s2UowYgqa1b4DqmV/80zOsfe/pwYxFoiO6f6Y2Iw/lGwg6rqlLYspllY1bm7OlmUWKGUJ/KSy9YI6pjReOnu+s3+32WeMzbo/qPvc8r+TMTaMYhW+1XZLEbaNQRovRhUih9J9UNkwCeyM9ROcR1eMfXj6Qt+PlP04erc+UkNjYPDgMEZluu16iRVTkwVm97FzX1neA3XMv919OPn1fnyT/AG+PD8/jza7y95HxFz+U2re1Bd5PrqrWvYab7AMRmh1KSPbXeCvtdfwnUyieMMLyniMVWcdWtliphsP6SlildQa5dCU78x6rJa28ZesnwljjPnbxvMT9JswnhHlf0iY+vH1ZV2GxpTJNutPpmezscvifRthlkXDhv/23+3nlu6t0ml+/68Pl9l18v79+K2EwOOFOId7brMSllLU5kVrbXWlTNXs9RVdZFgOZJzY78sombRE9M9frP24x5JEXvHp7+Xgr6HjSLGc2q1tGHYmvSzLYb7XsozDKwVVZFzDD7D1xMW4e54T9/dmXTHr9rfL7qV0eUDv0312ZnIbUWUDD+j5Cs5nM2bTfqI1Z/wA2mY1Xyzbp4/1b5adaR+P7v48dep0fkihq6aldnazQpsa1jYxsIGrf1DfnuG4e4ATZXbNOXoY0XtF+lmTFk0HnWd1H4n/IT57/ABH/AAU/8vtLv/T/AN8+Dni0+Os9VUtLYULS2RUtLYXwtoV62PUrqT9wM6NmqijFpqq6LsMSJmmYh613oiuMw5zzUlSVzyG/I/3652YWLg4VGW8VcZ6uHHL1T5tdUVVVX6PcrG2j1iMhvIVSpbdtdQbk3ZTOK9l6eHT0W6s1/wDrw1Y2xOj7935VTEVB23EUsEIXLMgrkQPtPWM/tmNGPg04lXZ4TEd9PRH1iZ77k01zTGv593Xrx66V15l0ZrF3btoWP+N4P+2bcLbMPLTNf7qZv5zM3+sT4xZJwpvNuieHl74ebBxdgayxh1M7sPuJJnm41UVYlVUdcy3URamI7nlNbIgICB7YM73/ANv/AHMMTohaWQWmuzJUtLYVLS2R6YS5Q3rewwKsRv3Edf5Tr2Suimu2J+2YmJ9+LXiRMxw6WTdj0Yqd4LajYPtClE/x+ZnbXtmHXVFU9eaZ8Zpyx+fNqpwpiLenreVTiqSWOSqQXCHRmunUpXNfecte/wC3uyox9nzZrRE9X+Xha/Dhrbr6e/rTJXEenX3cfsW4qkknIEFydJX199hJbV8NJyy+PulqxtmnptxnTjF5m836+HRHVNuHAiiuOHvo08UJfRmNygbwWZczkMgCBkRmQCd498tOLst+qOnqvpEW4THRF+PXPTCTTiW/tj14lRWw36wGRN38j5av+93/ALTlp2imMG3+7jTH/GZv+Y/8myaJmu/V0+nv5MqzH1nWRnqet6ycv5dJ095IH+2deLtmFVnmOmqJj06PX5Ze9qpwqotHVExP5997Uzx3UQEBA7XzS/hl/HZ+qfa/ov8ApKfP6vI2v+WW6nrOUgICAgIEFRv3Df1/bAmAgICAgIHPed53Ufif8hPn/wDEX8FPj9nfsH758HNFp8hZ6ihaWyKlpbCpaWyIzlEQEBAQEBAQEBAvhzvb7l/7mNfRCw9S0xsqpaWyKlpbCpaWyK5yhAQEBAQEBAQEDtfNL+GX8dn6p9r+i/6Snz+ryNr/AJZbqes5SAgICAgICAgICAgIGl85cBZctWzAJVmJBOW4ieT+r7LibThU00dU3dWy4tOHVM1NCfIGJ7C8wnz3Mu09zu3zDR0fxXYXmEvM20dxveGjo9iuwvMI5m2nuTe8NHR7E9heYRzNtPcb3hnR7E9heYRzNtPcb3hnR7E9heYRzNtPcb3hnR7E9heYRzNtPcb3hnR7E9heYRzNtPcb3hnR7E9heYRzNtPcb3hnR7E9heYRzNtPcb3hnR7E9heYRzNtPcb3hnR7E9heYRzNtPcb3hnR7E9heYRzNtPcb3hnR7E9heYRzNtPcb3hpTzfxQJ9Rd4H8wif0baJ4cF3vDWPkDFdheYRzLtHcb5hq9H8V2F5hHM20dxveGdHsV2F5hHM209yb3ho6PYnsLzCOZtp7je8M6PYnsLzCOZtp7je8M6PYnsLzCOZtp7je8M6PYnsLzCOZtp7je8M6PYnsLzCOZtp7je8M6PYnsLzCOZtp7je8M6PYnsLzCOZtp7je8M6PYnsLzCOZtp7je8M6PYnsLzCOZtp7je8M6PYnsLzCOZtp7je8M6PYnsLzCOZtp7je8N1Hm9hHppCOAG1Ochv6zPpv03AqwcCKK+ni8/aK4rrvDZz0GggICAgICAgICAgICByX7QnITDZEjN3zyJH8s49tmYoi2rRjzMRDito3abvM83PVrLmzTqbRu03eYz1ayZp1No3abvMZ6tZM06m0btN3mM9WsmadTaN2m7zGerWTNOptG7Td5jPVrJmnU2jdpu8xnq1kzTqjat2m7zGerWTNOqNq3abvMZ6tZM06o2rdpu8xnq1kzTqjbN2m7zLnq1kzTqjbN2m7zGerWTNOqNs3abvMZ6tZXNOqNs3bbvMZ6tZM06o27dtu8y56tTNOqNu/bfmMZ6tTNOqNu/bfmMZ6tTNOqNu/bfmaM9WpmnVHpD9t+Zoz1amadUekP235mlzVamadT0h+2/M0Z6tTNOqNu/bfmaM9WpmnU279t+Zoz1amadTbv235mjPVqZp1Nu/bfmaM9WpmnU279t+Zoz1amadTbv235mjPVqZp1Nu/bfmaM9WpmnU279t+Zoz1amadX07zCctg0JJJ127yST7Rnp7NMzhxd14U/5XRTobCBQ3KGCFlDlS4QkaioIBbLryBI3/AGiAqtV1VkYMjAMrqQysD1EH3iBYmB5via12mp0GyQPZmwGhDnk7fAeq28/A/CB6A5/398CYCB5m9NYr1LtCpcV5jWUBALBevIFlGf2iB6QEBA5D9ofsYX8dn6Zw7d+yPFo2johxU8xyEBAZwIzlEZwqM4EZwIzlEQIJgVzlEZwqM4FtDbvVO/q3Hf8AdLlkUOcCGzGWYIz3jP3iLCucCICAgICAgICAgICB9Q/Z/wDwaf1Lf1Gersv8cOvC/a6SdDaQNL5R8nW2YumxWeutcJia2trNeetrKSqZMD1hWOYHu65eqfL7rp5/Zp/J/k7HVpg003K1VWAVWW1BRUqADEpbWG/eMQGAOlvaXIjIkL8Znv8Alb8pPvxv0/T5qN5JxTCvaV4m0U42q4ObzXe6FbFb1RaUGnUp9UqDm2SDIZynpp7v/Xp9fEmf3d/56PRneXPI99z+U2rNii7AV01BDUBdYBiM0OoEj2037h63X8HUyieMMa6zELbjq9o4qwuGsxSuH6nuqZVpO/PJCljD3esmXVMa5tRVVpePvfy6PAoj/PTGtvxbz6fV5NhPKDopr9IWpnpZ67bBbc42L62RhahVS5qOkOvsndkcjsri1Ux3z9rffVqomZpie6Pf0ZSeTcbpd2sva6qvCNSNYqS10ANyNWHKgvlpOokDPMH3zG9ov0zf5Wj73t3soi826rfO8/0pisBjmFBzu1Nh7mu2ToSlz4iqwU+2h0hQ65qw3Dcd++2iIt4efCb/ADtPp1XXp4+P2t8vv1rrhscXpJS5GHomgrcHoqQH/wAhLVLZ2sQGGZD72XIjImTrn31dXn4fZOry+d54+luF562483cLZVh6hcbDeyq121c3EWZAEA5kAbupd3fL1R5f2vXPjP14NnIOQ/aH7GF/HZ+mcW3fsjxaNo6IcVPLciM5RGcKjOBBMCM5RGcCM4EEwL4a81ujjrRgfvy90zoqy1X996+DYrj6A+WkNSgrSsWKHOnXqsOR6ic2/wATZTXTE8eMcI8o/PSzzRfu/v3CFxmGOeqtQSqjNUUAEgqxyHwGRH2yxVh24x7tF/nHzkzRp74/b6L4fHYUBtda5m3UF2akhdakAN8NIOYJ98tNeHl4xx8O/wCixNPFiYjF1NQFCVi0sSzBAre0d6kbguWQ0zCqaZoiIjj799yXi0syzyohsrcWZKKwjDTbmBpUEe1uO471ym2cSma5m/CfHXx/pc3Qxcdjq3q2al81bUGbeXXUxFZP/rnmD8SfsmquqKqYiOr5/wDzogmqLTHvw+7KTyjhzpNmVrivSDYjGpd6ZDQScjkGGa7uqbZxKJmZnjPv092IqjhdiV4yjPJq10rUmjJFzNqjeGPWQTmDnnNWanjw6ot6W4+fHyL03jT+/wAcHpdjaM6ildY01OMtAJ2hQAas9z+tmc5lXVRe9MdU9Xp6apmi0NQT/wDdU0sEQEBAQEBAQEBA+ofs/wD4NP6lv6jPV2X+OHXhftdJOhtICAgICBGUCYCAgICAgcf+0X2ML+N/0zi279keLRj9EOJJnmOVXOBGcCM5RGcCCYEZyiM4VGcCCYFSZRGcBAiAgICAgICAgICAgICAgICB9Q/Z/wDwaf1Lf1Gersv8cOvC/a6SdDaQEBAQEBAQEBAQEBA57zw8lPiVpCMimt2J2hKg5jLduM59owpxIiIasWnNDluiV/Ew/M3hOTcqtWnkZ1OiV/Ew/M3hG5VanIzqdEb+Lh+ZvCNyq1ORnVHRG/i4fmbwjc6tTkZ1R0Qv4uH5m8I3OrU5GdToffxcPzN4RudWpyU6o6H38XD8zeEu51anJTqdDr+LRzN4RudWpyU6o6G38Wjmbwjc6tTkp1Oht/Fo5m8I3Oo5KdUdDL+LRzN4RudZyU6nQy/i0czeEbnWclOp0Mv4tHM3hG51nJTqdDL+LRzN4RudZyU6nQy/i0czeEbnWclOp0Mv4tHM3hG51nJTqdDL+LRzN4RudZyU6nQy/i0czeEbnWclOp0Mv4tHM3hG51nJTqdDL+LRzN4RudZyU6nQy/i0czeEbnWclOp0Mv4tHM3hG51nJTqdDL+LRzN4RudZyU6nQy/i0czeEbnWclOp0Mv4tHM3hG51nJTqdDL+LRzN4RudZyU6nQy/i0czeEbnWclOp0Mv4tHM3hG51nJTqdDL+LRzN4RudZyU6u381PJ7YbDrUzKxDOdSZld5znbg0TRTll0YcWizcTazICAgICAgICAgICAgch+0T2ML/Uf9M7di/dPg49s/bHi4jSPgJ6VoedeTSPgItBeTSPgItBeTSPgItBeTSPgItBeTIfARaC8oIHwEloW8qkD4CLQXlBA+Ai0F5Ru+Ai0LeUbpLQXlUxaC8rmhsidJyCqx+xW9k/3zEl6WVpeRi0JxWtrK5BhlmqsPwsMx/iSLSs3h5mW0JeUGLQXlEloLyRaC8kWgvJFoLyRaC8kWgvJFoLyRaC8kWgvJFoLyRaC8kWgvL6h+z8/+En9S39RnmbT/ACS9PZv44dJOdvICAgICAgICAgICAgch+0T2ML+N/wBM7dh/fPg49t/bHi4mem80gM4VGcgjOBBMCpMioJgVJhUEyCM4EZwNnT5aKhVKlkVaAFz076yCTnlnvy/tNU4V5v4/SzbGJaLe+m71fzgJfUFfea9frBWfQrLvyAGfrA9W4gTDkeFvFnONxv4KfTmZbUjOCqJ676nKaAlmbZbywA3+6Xkvfzj0ljyvV77/AFiVsP5wFFYFGJaw2H1hp1bQPq6iQd2W4gfZJODe3vqssY1r+/fQxMR5UaylKTq9VtTE6SHOpjqJy1avWyz1ZbuqZxhxFWZjOJM05Za+bGsgICAgICAgICAgIH1D9n/8En9S39U8vav5Jels38cOknO6CAgICAgICAgICAgIGp8v+RVxi1hndNmxIKad+Yy35gzdg4s4c3hqxcKMSLS0vQavjX/8Xyzo32pz7nSdBa+Nf/xfLJvtRudJ0Fr41/8AxfLG+1LudOqOglfGv76vljfKjc6ToJXxr++r5Y3yo3OnVHQOrjX99XyxvlRulOp0Cq41/fV8sb5UbpTqdAquNf31fLG+VG6U6o6A1ca/vq+WN8qN0p1OgFXGv76vljfKtDdKdUdAKuNf31fLG+VaG6U6n1f1ca/vq+WN8q0N0p1Pq/p41/fV8sb3VobpTqfV/Txr++r5Y3urQ3SnU+r+njX99XyxvdWhulOp9X9PGv76vlje6tDdKdT6v6eNf31fLG91aG6U6n1f08a/vq+WN7q0N0p1Pq/p41/fV8sb3VobpTqfV/Txr++r5Y3urQ3SnU+r+njX99XyxvdWhulOp9X9PGv76vlje6tDdKdT6v6eNf31fLG91aG6U6n1f08a/vq+WN7q0N0p1Pq/p41/fV8sb3VobpTqfV/Txr++r5Y3urQ3SnU+r+njX99XyxvdWhulOp9X9PGv76vlje6tDdKdT6v6eNf31fLG91aG6U6uk8h+S1wlIpVmYAsdT5Fsyc/cAJzYleeq8unDoyU2f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xAPEQ0QEBAQEA8ODw8QDw0OFxMODxAQFRMXFhUSFhYkKCggGBsmHRYVJDMhJSkrLy4uGB8zOTMsNygtOi0BCgoKDg0OGxAQGzAlHSYtLSs3Li0tNy0vLjErLTItKy8tLS0tLS0rKy4tListLS0tLS0tLS0rLS0vLystMC0uK//AABEIAJABXgMBEQACEQEDEQH/xAAbAAEAAgMBAQAAAAAAAAAAAAAAAQIEBQYDB//EAEEQAAICAAMEBQgHBwQDAQAAAAECAAMEERITIVOSFjFSkdEFBhQiMkFR0hUXYXFysbIHIzRCc4GhQ4KjwSRi8DP/xAAaAQEBAAMBAQAAAAAAAAAAAAAAAQIDBAUG/8QAOREBAAECAwMKBQQABgMAAAAAAAECEQMSUQQUIRMVMUFSYXGBkfBTobHB0QUyM+EGIjRCcrKC0vH/2gAMAwEAAhEDEQA/APuMBAQEBAQEBAQEBAQEDVeXbWXZBWZcy+eklc8gJsw4iZ4sK5mI4NXt7OJZztN2SnRqzybeziWc7Rkp0M0qnEvxLOdoyU6LmlU4qziWczRkp0M0qnGWcWzmaMlOhmlQ423i2czRkp0M0qWY+0A/vbOo/wAxkyU6GaWVXiLCFO0s3gH2m+EuSnRM8rbeziWc7Rkp0M8o9IfiWc7Rkp0XNKpxVnEs52jJToZpVOLs4tnM0ZKdDNKhxtnFs5mjJToZpVOOt4tnM0ZKdDNLc+beId9tqZmyKZajnlnnNOJER0NlEzLdTWzICAgICAgICAgICAgICAgICAgICAgVZwCASAW6ges+/d8YFoCAgICBpvOE76fvf8hNuF0teJ0NQXm9qULwKF4FC8CheFeZeQUsO4/cYGyrb1V/CPylQLwPMvAoXgULwKF5FULQOg80v9f70/IzTitlDoZqbCAgICAgICAgICAgICAgICAgazznqL4PHIql2fDXqqKCzMShAUAbyT8JJiJ4Sypm03cqleNw1mJSqqw7DD4Gii8hmDYY32E5HS+diIxBGlj6oORzlvMzefCfK/Hz4X779CcIi0d8+tuHlxt3W6Wa+Lx5XDhmtJfaIww1bCzfaVrsZnpC7lyLDKvLIkaswJJ07vz/AF+COHHv/H9/ljLivKNeF8nLUbi/oZNtuJSzaelKEC12gUu2n28zpBOXtZ9edU3rm3R1fP06tGNMcLT79+bOqbEWYzDm0XfusRic69kRh6q9iwrdbdI1agd+ZO85ZDKY09N+6f8AtH2gq6Ijvj/rN/nNnnjkZb8Q1mFN93pNHo7vVZcow5CKNlYARUVbaMc8urPqIMlPVrfj68PKI+61delvt95+2icZ5Vx4LpXXaXSrHFiamCalxNS0lW0kMdkzkBdWeXUSMo6fl/a9Xff7Tb52QcZjglJL2kbWwMtNbnEOnqaSWagICCX3FUBBU6vVOdjpj31/jp8+E3i2M9E++ptfNEWDDILnve1XsVziV0WAhiMh6q6l+Db88+sx/tp8I+iz+6fGW6gaTzmOWw+9/wAhNuF0teJ0NEXm9qeutf3ZzXLQQR78/W6x3THVlA5qJYDSu9guZbIgMuR/uNUkXOClrVrpZMiwfeDmQVzOX+Ov+32xF+smy62VKxG4poIzy3ksw/yF/IyWmYW8PHGMmVarkdGpSRuz39Z+/fLF73SeizEfqP3GZI2OCsXcGyA0jefsyP8AnIj+8Te3Ah7NdWWXqCsCzZbsi2Xq/wBpjxsvv5K02Valb1QQVJBLZABmzI+JyC7ureYm9vehweQ2RC5kDPIagW1AlTmWHVubLq93xjivAypOeWW9SQWLHSezlmM+r/PvjicHmjpoUnLX6qEZe4Nnr7shL1p1PW+yvK0jTqsGeWXskOvV8M95mMRPBeDY+aX+v96fkZhisqHRTU2EBAQEBAQEBAQEBAQEBAQEBAQEBAQEBAQEBAQNB51nIUfif8hNuF0teJ0OdLTc1ozgRAQEBAh+o/cYF1fcPuH5QIJgRAQEBAQOh80v9f70/IzTitlDopqbCAgICAgICAgICAgICAgICAgICAgICAgICAgIGm85MJZaKtmurSzZ5EDLMfbNmHMRLCuLtH9EYjhHvXxm3PDDLJ9EYjhHvXxjPBlk+iMRwj3r4xngyyfRGI4R718YzwZZPojEcI96+MZ4Msn0RiOEe9fGM8GWUN5IxGR/dHq+K+MZ4Msi+SMRkP3R6h718YzwZZT9EYjhHvXxjPBlk+iMRwj3r4xngyyfRGI4R718YzwZZPojEcI96+MZ4Msn0RiOEe9fGM8GWT6IxHCPevjGeDLLd+beDsq2utdOorlmQc8s/hNWJMSzoizdTWzICAgICAgICAgICAgICAgICAgICAgICAgICAgaPzndgKQGZcy+eklc8gPhPC/X8bEwsCmcOZib9Xg7dhopqrnNHU0e1ft2c7+M+U5x2r4k+r0+Qw+zBtX7dnO/jHOO1fEn1OQw+zCNq3bs538Y5x2r4k+pyGH2YNs3bs538Y5w2r4k+pyGH2YVN79uznfxjnDaviT6nIYfZhBxD9uznbxl5w2r4k+qcjh9mFTiH7dnO3jLv+1fEn1ORw+zCpxL8Sznbxl3/afiT6nI4fZhU4qziWczeMu/7T8SfVORw+zCDi7OJZzN4y79tPbn1ORw+zCpxdnEs5m8Zd+2ntz6pyOH2YVOMs4lnM3jLv209ufU5HD7MI9Mt4lnM3jG/bR259TkcPswj0y3i2czeMb9tHbn1ORw+zD3weJsJbOyw5af52+37ZhibftMWtXPqtODh9mGVtX7dnO/jNXOG1fEn1Zchh9mDav27Od/GOcNq+JPqchh9mDav27Od/GOcNq+JPqchh9mEG5+3Zzv4y84bV8SfU5DD7MKm9+3Zzv4xv8AtXxJ9TkcPswg4h+JZzv4y7/tXxJ9U5HD7MKnEvxLOd/GXf8AafiT6nI4fZhU4qziWc7eMu/7T8SfU5HD7MKnFWcSznbxl37ae3PqnI4fZhU4uziWc7eMu/bT259TkcPswg4yziWc7eMu/bT259U5HD0hU423i2c7eMb7tPbn1OSw9IR6ZbxbOdvGXfto7c+pyWHpCPTLeLZzt4xv20dufU5KjSHZea1rPh1LMWOtxmxJOWr4z6/9JxKsTZomqbzx+rytqpinEmIbeek52PhsdTaXWq2uxqzk61srlDv3MB1dR6/hHedzIgIHnib0qR7HYKiAsztuAA6yYBr0GvN1GhQ75kDQpz9ZvgNx3n4GBcGBMBAoLV1FNQ1gBimY1BSSASPgcj3GBeAgIGi86f8AQ+9/yE+d/wASf6en/l9pd/6f++fBoc58Y9ZUtLYVLS2FS0tkVLS2RUtLYVLS2FC0tkVLTKwqWiyIlCAgIGRgOt/9v/c14vRDKll5zSyQWlsKlpbIqWlsKlpllRQtLEXEMcswdxG4g9YlmmYm0pdQtFhUtMrCpMtkRAQEBA7XzS/hl/HZ+qfa/ov+kp8/q8ja/wCWWb5cw1l2GxVVTBbbaLa62JIAdkIBJG8bz1ierPvv7vNzR0tI3phGVWHNNdVWG0VgVJYmm6s2UowYgqa1b4DqmV/80zOsfe/pwYxFoiO6f6Y2Iw/lGwg6rqlLYspllY1bm7OlmUWKGUJ/KSy9YI6pjReOnu+s3+32WeMzbo/qPvc8r+TMTaMYhW+1XZLEbaNQRovRhUih9J9UNkwCeyM9ROcR1eMfXj6Qt+PlP04erc+UkNjYPDgMEZluu16iRVTkwVm97FzX1neA3XMv919OPn1fnyT/AG+PD8/jza7y95HxFz+U2re1Bd5PrqrWvYab7AMRmh1KSPbXeCvtdfwnUyieMMLyniMVWcdWtliphsP6SlildQa5dCU78x6rJa28ZesnwljjPnbxvMT9JswnhHlf0iY+vH1ZV2GxpTJNutPpmezscvifRthlkXDhv/23+3nlu6t0ml+/68Pl9l18v79+K2EwOOFOId7brMSllLU5kVrbXWlTNXs9RVdZFgOZJzY78sombRE9M9frP24x5JEXvHp7+Xgr6HjSLGc2q1tGHYmvSzLYb7XsozDKwVVZFzDD7D1xMW4e54T9/dmXTHr9rfL7qV0eUDv0312ZnIbUWUDD+j5Cs5nM2bTfqI1Z/wA2mY1Xyzbp4/1b5adaR+P7v48dep0fkihq6aldnazQpsa1jYxsIGrf1DfnuG4e4ATZXbNOXoY0XtF+lmTFk0HnWd1H4n/IT57/ABH/AAU/8vtLv/T/AN8+Dni0+Os9VUtLYULS2RUtLYXwtoV62PUrqT9wM6NmqijFpqq6LsMSJmmYh613oiuMw5zzUlSVzyG/I/3652YWLg4VGW8VcZ6uHHL1T5tdUVVVX6PcrG2j1iMhvIVSpbdtdQbk3ZTOK9l6eHT0W6s1/wDrw1Y2xOj7935VTEVB23EUsEIXLMgrkQPtPWM/tmNGPg04lXZ4TEd9PRH1iZ77k01zTGv593Xrx66V15l0ZrF3btoWP+N4P+2bcLbMPLTNf7qZv5zM3+sT4xZJwpvNuieHl74ebBxdgayxh1M7sPuJJnm41UVYlVUdcy3URamI7nlNbIgICB7YM73/ANv/AHMMTohaWQWmuzJUtLYVLS2R6YS5Q3rewwKsRv3Edf5Tr2Suimu2J+2YmJ9+LXiRMxw6WTdj0Yqd4LajYPtClE/x+ZnbXtmHXVFU9eaZ8Zpyx+fNqpwpiLenreVTiqSWOSqQXCHRmunUpXNfecte/wC3uyox9nzZrRE9X+Xha/Dhrbr6e/rTJXEenX3cfsW4qkknIEFydJX199hJbV8NJyy+PulqxtmnptxnTjF5m836+HRHVNuHAiiuOHvo08UJfRmNygbwWZczkMgCBkRmQCd498tOLst+qOnqvpEW4THRF+PXPTCTTiW/tj14lRWw36wGRN38j5av+93/ALTlp2imMG3+7jTH/GZv+Y/8myaJmu/V0+nv5MqzH1nWRnqet6ycv5dJ095IH+2deLtmFVnmOmqJj06PX5Ze9qpwqotHVExP5997Uzx3UQEBA7XzS/hl/HZ+qfa/ov8ApKfP6vI2v+WW6nrOUgICAgIEFRv3Df1/bAmAgICAgIHPed53Ufif8hPn/wDEX8FPj9nfsH758HNFp8hZ6ihaWyKlpbCpaWyIzlEQEBAQEBAQEBAvhzvb7l/7mNfRCw9S0xsqpaWyKlpbCpaWyK5yhAQEBAQEBAQEDtfNL+GX8dn6p9r+i/6Snz+ryNr/AJZbqes5SAgICAgICAgICAgIGl85cBZctWzAJVmJBOW4ieT+r7LibThU00dU3dWy4tOHVM1NCfIGJ7C8wnz3Mu09zu3zDR0fxXYXmEvM20dxveGjo9iuwvMI5m2nuTe8NHR7E9heYRzNtPcb3hnR7E9heYRzNtPcb3hnR7E9heYRzNtPcb3hnR7E9heYRzNtPcb3hnR7E9heYRzNtPcb3hnR7E9heYRzNtPcb3hnR7E9heYRzNtPcb3hnR7E9heYRzNtPcb3hnR7E9heYRzNtPcb3hnR7E9heYRzNtPcb3hnR7E9heYRzNtPcb3hpTzfxQJ9Rd4H8wif0baJ4cF3vDWPkDFdheYRzLtHcb5hq9H8V2F5hHM20dxveGdHsV2F5hHM209yb3ho6PYnsLzCOZtp7je8M6PYnsLzCOZtp7je8M6PYnsLzCOZtp7je8M6PYnsLzCOZtp7je8M6PYnsLzCOZtp7je8M6PYnsLzCOZtp7je8M6PYnsLzCOZtp7je8M6PYnsLzCOZtp7je8M6PYnsLzCOZtp7je8M6PYnsLzCOZtp7je8M6PYnsLzCOZtp7je8N1Hm9hHppCOAG1Ochv6zPpv03AqwcCKK+ni8/aK4rrvDZz0GggICAgICAgICAgICByX7QnITDZEjN3zyJH8s49tmYoi2rRjzMRDito3abvM83PVrLmzTqbRu03eYz1ayZp1No3abvMZ6tZM06m0btN3mM9WsmadTaN2m7zGerWTNOptG7Td5jPVrJmnU2jdpu8xnq1kzTqjat2m7zGerWTNOqNq3abvMZ6tZM06o2rdpu8xnq1kzTqjbN2m7zLnq1kzTqjbN2m7zGerWTNOqNs3abvMZ6tZXNOqNs3bbvMZ6tZM06o27dtu8y56tTNOqNu/bfmMZ6tTNOqNu/bfmMZ6tTNOqNu/bfmaM9WpmnVHpD9t+Zoz1amadUekP235mlzVamadT0h+2/M0Z6tTNOqNu/bfmaM9WpmnU279t+Zoz1amadTbv235mjPVqZp1Nu/bfmaM9WpmnU279t+Zoz1amadTbv235mjPVqZp1Nu/bfmaM9WpmnU279t+Zoz1amadX07zCctg0JJJ127yST7Rnp7NMzhxd14U/5XRTobCBQ3KGCFlDlS4QkaioIBbLryBI3/AGiAqtV1VkYMjAMrqQysD1EH3iBYmB5via12mp0GyQPZmwGhDnk7fAeq28/A/CB6A5/398CYCB5m9NYr1LtCpcV5jWUBALBevIFlGf2iB6QEBA5D9ofsYX8dn6Zw7d+yPFo2johxU8xyEBAZwIzlEZwqM4EZwIzlEQIJgVzlEZwqM4FtDbvVO/q3Hf8AdLlkUOcCGzGWYIz3jP3iLCucCICAgICAgICAgICB9Q/Z/wDwaf1Lf1Gersv8cOvC/a6SdDaQNL5R8nW2YumxWeutcJia2trNeetrKSqZMD1hWOYHu65eqfL7rp5/Zp/J/k7HVpg003K1VWAVWW1BRUqADEpbWG/eMQGAOlvaXIjIkL8Znv8Alb8pPvxv0/T5qN5JxTCvaV4m0U42q4ObzXe6FbFb1RaUGnUp9UqDm2SDIZynpp7v/Xp9fEmf3d/56PRneXPI99z+U2rNii7AV01BDUBdYBiM0OoEj2037h63X8HUyieMMa6zELbjq9o4qwuGsxSuH6nuqZVpO/PJCljD3esmXVMa5tRVVpePvfy6PAoj/PTGtvxbz6fV5NhPKDopr9IWpnpZ67bBbc42L62RhahVS5qOkOvsndkcjsri1Ux3z9rffVqomZpie6Pf0ZSeTcbpd2sva6qvCNSNYqS10ANyNWHKgvlpOokDPMH3zG9ov0zf5Wj73t3soi826rfO8/0pisBjmFBzu1Nh7mu2ToSlz4iqwU+2h0hQ65qw3Dcd++2iIt4efCb/ADtPp1XXp4+P2t8vv1rrhscXpJS5GHomgrcHoqQH/wAhLVLZ2sQGGZD72XIjImTrn31dXn4fZOry+d54+luF562483cLZVh6hcbDeyq121c3EWZAEA5kAbupd3fL1R5f2vXPjP14NnIOQ/aH7GF/HZ+mcW3fsjxaNo6IcVPLciM5RGcKjOBBMCM5RGcCM4EEwL4a81ujjrRgfvy90zoqy1X996+DYrj6A+WkNSgrSsWKHOnXqsOR6ic2/wATZTXTE8eMcI8o/PSzzRfu/v3CFxmGOeqtQSqjNUUAEgqxyHwGRH2yxVh24x7tF/nHzkzRp74/b6L4fHYUBtda5m3UF2akhdakAN8NIOYJ98tNeHl4xx8O/wCixNPFiYjF1NQFCVi0sSzBAre0d6kbguWQ0zCqaZoiIjj799yXi0syzyohsrcWZKKwjDTbmBpUEe1uO471ym2cSma5m/CfHXx/pc3Qxcdjq3q2al81bUGbeXXUxFZP/rnmD8SfsmquqKqYiOr5/wDzogmqLTHvw+7KTyjhzpNmVrivSDYjGpd6ZDQScjkGGa7uqbZxKJmZnjPv092IqjhdiV4yjPJq10rUmjJFzNqjeGPWQTmDnnNWanjw6ot6W4+fHyL03jT+/wAcHpdjaM6ildY01OMtAJ2hQAas9z+tmc5lXVRe9MdU9Xp6apmi0NQT/wDdU0sEQEBAQEBAQEBA+ofs/wD4NP6lv6jPV2X+OHXhftdJOhtICAgICBGUCYCAgICAgcf+0X2ML+N/0zi279keLRj9EOJJnmOVXOBGcCM5RGcCCYEZyiM4VGcCCYFSZRGcBAiAgICAgICAgICAgICAgICB9Q/Z/wDwaf1Lf1Gersv8cOvC/a6SdDaQEBAQEBAQEBAQEBA57zw8lPiVpCMimt2J2hKg5jLduM59owpxIiIasWnNDluiV/Ew/M3hOTcqtWnkZ1OiV/Ew/M3hG5VanIzqdEb+Lh+ZvCNyq1ORnVHRG/i4fmbwjc6tTkZ1R0Qv4uH5m8I3OrU5GdToffxcPzN4RudWpyU6o6H38XD8zeEu51anJTqdDr+LRzN4RudWpyU6o6G38Wjmbwjc6tTkp1Oht/Fo5m8I3Oo5KdUdDL+LRzN4RudZyU6nQy/i0czeEbnWclOp0Mv4tHM3hG51nJTqdDL+LRzN4RudZyU6nQy/i0czeEbnWclOp0Mv4tHM3hG51nJTqdDL+LRzN4RudZyU6nQy/i0czeEbnWclOp0Mv4tHM3hG51nJTqdDL+LRzN4RudZyU6nQy/i0czeEbnWclOp0Mv4tHM3hG51nJTqdDL+LRzN4RudZyU6nQy/i0czeEbnWclOp0Mv4tHM3hG51nJTqdDL+LRzN4RudZyU6nQy/i0czeEbnWclOp0Mv4tHM3hG51nJTqdDL+LRzN4RudZyU6u381PJ7YbDrUzKxDOdSZld5znbg0TRTll0YcWizcTazICAgICAgICAgICAgch+0T2ML/Uf9M7di/dPg49s/bHi4jSPgJ6VoedeTSPgItBeTSPgItBeTSPgItBeTSPgItBeTIfARaC8oIHwEloW8qkD4CLQXlBA+Ai0F5Ru+Ai0LeUbpLQXlUxaC8rmhsidJyCqx+xW9k/3zEl6WVpeRi0JxWtrK5BhlmqsPwsMx/iSLSs3h5mW0JeUGLQXlEloLyRaC8kWgvJFoLyRaC8kWgvJFoLyRaC8kWgvJFoLyRaC8kWgvL6h+z8/+En9S39RnmbT/ACS9PZv44dJOdvICAgICAgICAgICAgch+0T2ML+N/wBM7dh/fPg49t/bHi4mem80gM4VGcgjOBBMCpMioJgVJhUEyCM4EZwNnT5aKhVKlkVaAFz076yCTnlnvy/tNU4V5v4/SzbGJaLe+m71fzgJfUFfea9frBWfQrLvyAGfrA9W4gTDkeFvFnONxv4KfTmZbUjOCqJ676nKaAlmbZbywA3+6Xkvfzj0ljyvV77/AFiVsP5wFFYFGJaw2H1hp1bQPq6iQd2W4gfZJODe3vqssY1r+/fQxMR5UaylKTq9VtTE6SHOpjqJy1avWyz1ZbuqZxhxFWZjOJM05Za+bGsgICAgICAgICAgIH1D9n/8En9S39U8vav5Jels38cOknO6CAgICAgICAgICAgIGp8v+RVxi1hndNmxIKad+Yy35gzdg4s4c3hqxcKMSLS0vQavjX/8Xyzo32pz7nSdBa+Nf/xfLJvtRudJ0Fr41/8AxfLG+1LudOqOglfGv76vljfKjc6ToJXxr++r5Y3yo3OnVHQOrjX99XyxvlRulOp0Cq41/fV8sb5UbpTqdAquNf31fLG+VG6U6o6A1ca/vq+WN8qN0p1OgFXGv76vljfKtDdKdUdAKuNf31fLG+VaG6U6n1f1ca/vq+WN8q0N0p1Pq/p41/fV8sb3VobpTqfV/Txr++r5Y3urQ3SnU+r+njX99XyxvdWhulOp9X9PGv76vlje6tDdKdT6v6eNf31fLG91aG6U6n1f08a/vq+WN7q0N0p1Pq/p41/fV8sb3VobpTqfV/Txr++r5Y3urQ3SnU+r+njX99XyxvdWhulOp9X9PGv76vlje6tDdKdT6v6eNf31fLG91aG6U6n1f08a/vq+WN7q0N0p1Pq/p41/fV8sb3VobpTqfV/Txr++r5Y3urQ3SnU+r+njX99XyxvdWhulOp9X9PGv76vlje6tDdKdT6v6eNf31fLG91aG6U6uk8h+S1wlIpVmYAsdT5Fsyc/cAJzYleeq8unDoyU2f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eg;base64,/9j/4AAQSkZJRgABAQAAAQABAAD/2wCEAAkGBxAPEQ0QEBAQEA8ODw8QDw0OFxMODxAQFRMXFhUSFhYkKCggGBsmHRYVJDMhJSkrLy4uGB8zOTMsNygtOi0BCgoKDg0OGxAQGzAlHSYtLSs3Li0tNy0vLjErLTItKy8tLS0tLS0rKy4tListLS0tLS0tLS0rLS0vLystMC0uK//AABEIAJABXgMBEQACEQEDEQH/xAAbAAEAAgMBAQAAAAAAAAAAAAAAAQIEBQYDB//EAEEQAAICAAMEBQgHBwQDAQAAAAECAAMEERITIVOSFjFSkdEFBhQiMkFR0hUXYXFysbIHIzRCc4GhQ4KjwSRi8DP/xAAaAQEBAAMBAQAAAAAAAAAAAAAAAQIDBAUG/8QAOREBAAECAwMKBQQABgMAAAAAAAECEQMSUQQUIRMVMUFSYXGBkfBTobHB0QUyM+EGIjRCcrKC0vH/2gAMAwEAAhEDEQA/APuMBAQEBAQEBAQEBAQEDVeXbWXZBWZcy+eklc8gJsw4iZ4sK5mI4NXt7OJZztN2SnRqzybeziWc7Rkp0M0qnEvxLOdoyU6LmlU4qziWczRkp0M0qnGWcWzmaMlOhmlQ423i2czRkp0M0qWY+0A/vbOo/wAxkyU6GaWVXiLCFO0s3gH2m+EuSnRM8rbeziWc7Rkp0M8o9IfiWc7Rkp0XNKpxVnEs52jJToZpVOLs4tnM0ZKdDNKhxtnFs5mjJToZpVOOt4tnM0ZKdDNLc+beId9tqZmyKZajnlnnNOJER0NlEzLdTWzICAgICAgICAgICAgICAgICAgICAgVZwCASAW6ges+/d8YFoCAgICBpvOE76fvf8hNuF0teJ0NQXm9qULwKF4FC8CheFeZeQUsO4/cYGyrb1V/CPylQLwPMvAoXgULwKF5FULQOg80v9f70/IzTitlDoZqbCAgICAgICAgICAgICAgICAgazznqL4PHIql2fDXqqKCzMShAUAbyT8JJiJ4Sypm03cqleNw1mJSqqw7DD4Gii8hmDYY32E5HS+diIxBGlj6oORzlvMzefCfK/Hz4X779CcIi0d8+tuHlxt3W6Wa+Lx5XDhmtJfaIww1bCzfaVrsZnpC7lyLDKvLIkaswJJ07vz/AF+COHHv/H9/ljLivKNeF8nLUbi/oZNtuJSzaelKEC12gUu2n28zpBOXtZ9edU3rm3R1fP06tGNMcLT79+bOqbEWYzDm0XfusRic69kRh6q9iwrdbdI1agd+ZO85ZDKY09N+6f8AtH2gq6Ijvj/rN/nNnnjkZb8Q1mFN93pNHo7vVZcow5CKNlYARUVbaMc8urPqIMlPVrfj68PKI+61delvt95+2icZ5Vx4LpXXaXSrHFiamCalxNS0lW0kMdkzkBdWeXUSMo6fl/a9Xff7Tb52QcZjglJL2kbWwMtNbnEOnqaSWagICCX3FUBBU6vVOdjpj31/jp8+E3i2M9E++ptfNEWDDILnve1XsVziV0WAhiMh6q6l+Db88+sx/tp8I+iz+6fGW6gaTzmOWw+9/wAhNuF0teJ0NEXm9qeutf3ZzXLQQR78/W6x3THVlA5qJYDSu9guZbIgMuR/uNUkXOClrVrpZMiwfeDmQVzOX+Ov+32xF+smy62VKxG4poIzy3ksw/yF/IyWmYW8PHGMmVarkdGpSRuz39Z+/fLF73SeizEfqP3GZI2OCsXcGyA0jefsyP8AnIj+8Te3Ah7NdWWXqCsCzZbsi2Xq/wBpjxsvv5K02Valb1QQVJBLZABmzI+JyC7ureYm9vehweQ2RC5kDPIagW1AlTmWHVubLq93xjivAypOeWW9SQWLHSezlmM+r/PvjicHmjpoUnLX6qEZe4Nnr7shL1p1PW+yvK0jTqsGeWXskOvV8M95mMRPBeDY+aX+v96fkZhisqHRTU2EBAQEBAQEBAQEBAQEBAQEBAQEBAQEBAQEBAQNB51nIUfif8hNuF0teJ0OdLTc1ozgRAQEBAh+o/cYF1fcPuH5QIJgRAQEBAQOh80v9f70/IzTitlDopqbCAgICAgICAgICAgICAgICAgICAgICAgICAgIGm85MJZaKtmurSzZ5EDLMfbNmHMRLCuLtH9EYjhHvXxm3PDDLJ9EYjhHvXxjPBlk+iMRwj3r4xngyyfRGI4R718YzwZZPojEcI96+MZ4Msn0RiOEe9fGM8GWUN5IxGR/dHq+K+MZ4Msi+SMRkP3R6h718YzwZZT9EYjhHvXxjPBlk+iMRwj3r4xngyyfRGI4R718YzwZZPojEcI96+MZ4Msn0RiOEe9fGM8GWT6IxHCPevjGeDLLd+beDsq2utdOorlmQc8s/hNWJMSzoizdTWzICAgICAgICAgICAgICAgICAgICAgICAgICAgaPzndgKQGZcy+eklc8gPhPC/X8bEwsCmcOZib9Xg7dhopqrnNHU0e1ft2c7+M+U5x2r4k+r0+Qw+zBtX7dnO/jHOO1fEn1OQw+zCNq3bs538Y5x2r4k+pyGH2YNs3bs538Y5w2r4k+pyGH2YVN79uznfxjnDaviT6nIYfZhBxD9uznbxl5w2r4k+qcjh9mFTiH7dnO3jLv+1fEn1ORw+zCpxL8Sznbxl3/afiT6nI4fZhU4qziWczeMu/7T8SfVORw+zCDi7OJZzN4y79tPbn1ORw+zCpxdnEs5m8Zd+2ntz6pyOH2YVOMs4lnM3jLv209ufU5HD7MI9Mt4lnM3jG/bR259TkcPswj0y3i2czeMb9tHbn1ORw+zD3weJsJbOyw5af52+37ZhibftMWtXPqtODh9mGVtX7dnO/jNXOG1fEn1Zchh9mDav27Od/GOcNq+JPqchh9mDav27Od/GOcNq+JPqchh9mEG5+3Zzv4y84bV8SfU5DD7MKm9+3Zzv4xv8AtXxJ9TkcPswg4h+JZzv4y7/tXxJ9U5HD7MKnEvxLOd/GXf8AafiT6nI4fZhU4qziWc7eMu/7T8SfU5HD7MKnFWcSznbxl37ae3PqnI4fZhU4uziWc7eMu/bT259TkcPswg4yziWc7eMu/bT259U5HD0hU423i2c7eMb7tPbn1OSw9IR6ZbxbOdvGXfto7c+pyWHpCPTLeLZzt4xv20dufU5KjSHZea1rPh1LMWOtxmxJOWr4z6/9JxKsTZomqbzx+rytqpinEmIbeek52PhsdTaXWq2uxqzk61srlDv3MB1dR6/hHedzIgIHnib0qR7HYKiAsztuAA6yYBr0GvN1GhQ75kDQpz9ZvgNx3n4GBcGBMBAoLV1FNQ1gBimY1BSSASPgcj3GBeAgIGi86f8AQ+9/yE+d/wASf6en/l9pd/6f++fBoc58Y9ZUtLYVLS2FS0tkVLS2RUtLYVLS2FC0tkVLTKwqWiyIlCAgIGRgOt/9v/c14vRDKll5zSyQWlsKlpbIqWlsKlpllRQtLEXEMcswdxG4g9YlmmYm0pdQtFhUtMrCpMtkRAQEBA7XzS/hl/HZ+qfa/ov+kp8/q8ja/wCWWb5cw1l2GxVVTBbbaLa62JIAdkIBJG8bz1ierPvv7vNzR0tI3phGVWHNNdVWG0VgVJYmm6s2UowYgqa1b4DqmV/80zOsfe/pwYxFoiO6f6Y2Iw/lGwg6rqlLYspllY1bm7OlmUWKGUJ/KSy9YI6pjReOnu+s3+32WeMzbo/qPvc8r+TMTaMYhW+1XZLEbaNQRovRhUih9J9UNkwCeyM9ROcR1eMfXj6Qt+PlP04erc+UkNjYPDgMEZluu16iRVTkwVm97FzX1neA3XMv919OPn1fnyT/AG+PD8/jza7y95HxFz+U2re1Bd5PrqrWvYab7AMRmh1KSPbXeCvtdfwnUyieMMLyniMVWcdWtliphsP6SlildQa5dCU78x6rJa28ZesnwljjPnbxvMT9JswnhHlf0iY+vH1ZV2GxpTJNutPpmezscvifRthlkXDhv/23+3nlu6t0ml+/68Pl9l18v79+K2EwOOFOId7brMSllLU5kVrbXWlTNXs9RVdZFgOZJzY78sombRE9M9frP24x5JEXvHp7+Xgr6HjSLGc2q1tGHYmvSzLYb7XsozDKwVVZFzDD7D1xMW4e54T9/dmXTHr9rfL7qV0eUDv0312ZnIbUWUDD+j5Cs5nM2bTfqI1Z/wA2mY1Xyzbp4/1b5adaR+P7v48dep0fkihq6aldnazQpsa1jYxsIGrf1DfnuG4e4ATZXbNOXoY0XtF+lmTFk0HnWd1H4n/IT57/ABH/AAU/8vtLv/T/AN8+Dni0+Os9VUtLYULS2RUtLYXwtoV62PUrqT9wM6NmqijFpqq6LsMSJmmYh613oiuMw5zzUlSVzyG/I/3652YWLg4VGW8VcZ6uHHL1T5tdUVVVX6PcrG2j1iMhvIVSpbdtdQbk3ZTOK9l6eHT0W6s1/wDrw1Y2xOj7935VTEVB23EUsEIXLMgrkQPtPWM/tmNGPg04lXZ4TEd9PRH1iZ77k01zTGv593Xrx66V15l0ZrF3btoWP+N4P+2bcLbMPLTNf7qZv5zM3+sT4xZJwpvNuieHl74ebBxdgayxh1M7sPuJJnm41UVYlVUdcy3URamI7nlNbIgICB7YM73/ANv/AHMMTohaWQWmuzJUtLYVLS2R6YS5Q3rewwKsRv3Edf5Tr2Suimu2J+2YmJ9+LXiRMxw6WTdj0Yqd4LajYPtClE/x+ZnbXtmHXVFU9eaZ8Zpyx+fNqpwpiLenreVTiqSWOSqQXCHRmunUpXNfecte/wC3uyox9nzZrRE9X+Xha/Dhrbr6e/rTJXEenX3cfsW4qkknIEFydJX199hJbV8NJyy+PulqxtmnptxnTjF5m836+HRHVNuHAiiuOHvo08UJfRmNygbwWZczkMgCBkRmQCd498tOLst+qOnqvpEW4THRF+PXPTCTTiW/tj14lRWw36wGRN38j5av+93/ALTlp2imMG3+7jTH/GZv+Y/8myaJmu/V0+nv5MqzH1nWRnqet6ycv5dJ095IH+2deLtmFVnmOmqJj06PX5Ze9qpwqotHVExP5997Uzx3UQEBA7XzS/hl/HZ+qfa/ov8ApKfP6vI2v+WW6nrOUgICAgIEFRv3Df1/bAmAgICAgIHPed53Ufif8hPn/wDEX8FPj9nfsH758HNFp8hZ6ihaWyKlpbCpaWyIzlEQEBAQEBAQEBAvhzvb7l/7mNfRCw9S0xsqpaWyKlpbCpaWyK5yhAQEBAQEBAQEDtfNL+GX8dn6p9r+i/6Snz+ryNr/AJZbqes5SAgICAgICAgICAgIGl85cBZctWzAJVmJBOW4ieT+r7LibThU00dU3dWy4tOHVM1NCfIGJ7C8wnz3Mu09zu3zDR0fxXYXmEvM20dxveGjo9iuwvMI5m2nuTe8NHR7E9heYRzNtPcb3hnR7E9heYRzNtPcb3hnR7E9heYRzNtPcb3hnR7E9heYRzNtPcb3hnR7E9heYRzNtPcb3hnR7E9heYRzNtPcb3hnR7E9heYRzNtPcb3hnR7E9heYRzNtPcb3hnR7E9heYRzNtPcb3hnR7E9heYRzNtPcb3hnR7E9heYRzNtPcb3hpTzfxQJ9Rd4H8wif0baJ4cF3vDWPkDFdheYRzLtHcb5hq9H8V2F5hHM20dxveGdHsV2F5hHM209yb3ho6PYnsLzCOZtp7je8M6PYnsLzCOZtp7je8M6PYnsLzCOZtp7je8M6PYnsLzCOZtp7je8M6PYnsLzCOZtp7je8M6PYnsLzCOZtp7je8M6PYnsLzCOZtp7je8M6PYnsLzCOZtp7je8M6PYnsLzCOZtp7je8M6PYnsLzCOZtp7je8M6PYnsLzCOZtp7je8N1Hm9hHppCOAG1Ochv6zPpv03AqwcCKK+ni8/aK4rrvDZz0GggICAgICAgICAgICByX7QnITDZEjN3zyJH8s49tmYoi2rRjzMRDito3abvM83PVrLmzTqbRu03eYz1ayZp1No3abvMZ6tZM06m0btN3mM9WsmadTaN2m7zGerWTNOptG7Td5jPVrJmnU2jdpu8xnq1kzTqjat2m7zGerWTNOqNq3abvMZ6tZM06o2rdpu8xnq1kzTqjbN2m7zLnq1kzTqjbN2m7zGerWTNOqNs3abvMZ6tZXNOqNs3bbvMZ6tZM06o27dtu8y56tTNOqNu/bfmMZ6tTNOqNu/bfmMZ6tTNOqNu/bfmaM9WpmnVHpD9t+Zoz1amadUekP235mlzVamadT0h+2/M0Z6tTNOqNu/bfmaM9WpmnU279t+Zoz1amadTbv235mjPVqZp1Nu/bfmaM9WpmnU279t+Zoz1amadTbv235mjPVqZp1Nu/bfmaM9WpmnU279t+Zoz1amadX07zCctg0JJJ127yST7Rnp7NMzhxd14U/5XRTobCBQ3KGCFlDlS4QkaioIBbLryBI3/AGiAqtV1VkYMjAMrqQysD1EH3iBYmB5via12mp0GyQPZmwGhDnk7fAeq28/A/CB6A5/398CYCB5m9NYr1LtCpcV5jWUBALBevIFlGf2iB6QEBA5D9ofsYX8dn6Zw7d+yPFo2johxU8xyEBAZwIzlEZwqM4EZwIzlEQIJgVzlEZwqM4FtDbvVO/q3Hf8AdLlkUOcCGzGWYIz3jP3iLCucCICAgICAgICAgICB9Q/Z/wDwaf1Lf1Gersv8cOvC/a6SdDaQNL5R8nW2YumxWeutcJia2trNeetrKSqZMD1hWOYHu65eqfL7rp5/Zp/J/k7HVpg003K1VWAVWW1BRUqADEpbWG/eMQGAOlvaXIjIkL8Znv8Alb8pPvxv0/T5qN5JxTCvaV4m0U42q4ObzXe6FbFb1RaUGnUp9UqDm2SDIZynpp7v/Xp9fEmf3d/56PRneXPI99z+U2rNii7AV01BDUBdYBiM0OoEj2037h63X8HUyieMMa6zELbjq9o4qwuGsxSuH6nuqZVpO/PJCljD3esmXVMa5tRVVpePvfy6PAoj/PTGtvxbz6fV5NhPKDopr9IWpnpZ67bBbc42L62RhahVS5qOkOvsndkcjsri1Ux3z9rffVqomZpie6Pf0ZSeTcbpd2sva6qvCNSNYqS10ANyNWHKgvlpOokDPMH3zG9ov0zf5Wj73t3soi826rfO8/0pisBjmFBzu1Nh7mu2ToSlz4iqwU+2h0hQ65qw3Dcd++2iIt4efCb/ADtPp1XXp4+P2t8vv1rrhscXpJS5GHomgrcHoqQH/wAhLVLZ2sQGGZD72XIjImTrn31dXn4fZOry+d54+luF562483cLZVh6hcbDeyq121c3EWZAEA5kAbupd3fL1R5f2vXPjP14NnIOQ/aH7GF/HZ+mcW3fsjxaNo6IcVPLciM5RGcKjOBBMCM5RGcCM4EEwL4a81ujjrRgfvy90zoqy1X996+DYrj6A+WkNSgrSsWKHOnXqsOR6ic2/wATZTXTE8eMcI8o/PSzzRfu/v3CFxmGOeqtQSqjNUUAEgqxyHwGRH2yxVh24x7tF/nHzkzRp74/b6L4fHYUBtda5m3UF2akhdakAN8NIOYJ98tNeHl4xx8O/wCixNPFiYjF1NQFCVi0sSzBAre0d6kbguWQ0zCqaZoiIjj799yXi0syzyohsrcWZKKwjDTbmBpUEe1uO471ym2cSma5m/CfHXx/pc3Qxcdjq3q2al81bUGbeXXUxFZP/rnmD8SfsmquqKqYiOr5/wDzogmqLTHvw+7KTyjhzpNmVrivSDYjGpd6ZDQScjkGGa7uqbZxKJmZnjPv092IqjhdiV4yjPJq10rUmjJFzNqjeGPWQTmDnnNWanjw6ot6W4+fHyL03jT+/wAcHpdjaM6ildY01OMtAJ2hQAas9z+tmc5lXVRe9MdU9Xp6apmi0NQT/wDdU0sEQEBAQEBAQEBA+ofs/wD4NP6lv6jPV2X+OHXhftdJOhtICAgICBGUCYCAgICAgcf+0X2ML+N/0zi279keLRj9EOJJnmOVXOBGcCM5RGcCCYEZyiM4VGcCCYFSZRGcBAiAgICAgICAgICAgICAgICB9Q/Z/wDwaf1Lf1Gersv8cOvC/a6SdDaQEBAQEBAQEBAQEBA57zw8lPiVpCMimt2J2hKg5jLduM59owpxIiIasWnNDluiV/Ew/M3hOTcqtWnkZ1OiV/Ew/M3hG5VanIzqdEb+Lh+ZvCNyq1ORnVHRG/i4fmbwjc6tTkZ1R0Qv4uH5m8I3OrU5GdToffxcPzN4RudWpyU6o6H38XD8zeEu51anJTqdDr+LRzN4RudWpyU6o6G38Wjmbwjc6tTkp1Oht/Fo5m8I3Oo5KdUdDL+LRzN4RudZyU6nQy/i0czeEbnWclOp0Mv4tHM3hG51nJTqdDL+LRzN4RudZyU6nQy/i0czeEbnWclOp0Mv4tHM3hG51nJTqdDL+LRzN4RudZyU6nQy/i0czeEbnWclOp0Mv4tHM3hG51nJTqdDL+LRzN4RudZyU6nQy/i0czeEbnWclOp0Mv4tHM3hG51nJTqdDL+LRzN4RudZyU6nQy/i0czeEbnWclOp0Mv4tHM3hG51nJTqdDL+LRzN4RudZyU6nQy/i0czeEbnWclOp0Mv4tHM3hG51nJTqdDL+LRzN4RudZyU6u381PJ7YbDrUzKxDOdSZld5znbg0TRTll0YcWizcTazICAgICAgICAgICAgch+0T2ML/Uf9M7di/dPg49s/bHi4jSPgJ6VoedeTSPgItBeTSPgItBeTSPgItBeTSPgItBeTIfARaC8oIHwEloW8qkD4CLQXlBA+Ai0F5Ru+Ai0LeUbpLQXlUxaC8rmhsidJyCqx+xW9k/3zEl6WVpeRi0JxWtrK5BhlmqsPwsMx/iSLSs3h5mW0JeUGLQXlEloLyRaC8kWgvJFoLyRaC8kWgvJFoLyRaC8kWgvJFoLyRaC8kWgvL6h+z8/+En9S39RnmbT/ACS9PZv44dJOdvICAgICAgICAgICAgch+0T2ML+N/wBM7dh/fPg49t/bHi4mem80gM4VGcgjOBBMCpMioJgVJhUEyCM4EZwNnT5aKhVKlkVaAFz076yCTnlnvy/tNU4V5v4/SzbGJaLe+m71fzgJfUFfea9frBWfQrLvyAGfrA9W4gTDkeFvFnONxv4KfTmZbUjOCqJ676nKaAlmbZbywA3+6Xkvfzj0ljyvV77/AFiVsP5wFFYFGJaw2H1hp1bQPq6iQd2W4gfZJODe3vqssY1r+/fQxMR5UaylKTq9VtTE6SHOpjqJy1avWyz1ZbuqZxhxFWZjOJM05Za+bGsgICAgICAgICAgIH1D9n/8En9S39U8vav5Jels38cOknO6CAgICAgICAgICAgIGp8v+RVxi1hndNmxIKad+Yy35gzdg4s4c3hqxcKMSLS0vQavjX/8Xyzo32pz7nSdBa+Nf/xfLJvtRudJ0Fr41/8AxfLG+1LudOqOglfGv76vljfKjc6ToJXxr++r5Y3yo3OnVHQOrjX99XyxvlRulOp0Cq41/fV8sb5UbpTqdAquNf31fLG+VG6U6o6A1ca/vq+WN8qN0p1OgFXGv76vljfKtDdKdUdAKuNf31fLG+VaG6U6n1f1ca/vq+WN8q0N0p1Pq/p41/fV8sb3VobpTqfV/Txr++r5Y3urQ3SnU+r+njX99XyxvdWhulOp9X9PGv76vlje6tDdKdT6v6eNf31fLG91aG6U6n1f08a/vq+WN7q0N0p1Pq/p41/fV8sb3VobpTqfV/Txr++r5Y3urQ3SnU+r+njX99XyxvdWhulOp9X9PGv76vlje6tDdKdT6v6eNf31fLG91aG6U6n1f08a/vq+WN7q0N0p1Pq/p41/fV8sb3VobpTqfV/Txr++r5Y3urQ3SnU+r+njX99XyxvdWhulOp9X9PGv76vlje6tDdKdT6v6eNf31fLG91aG6U6uk8h+S1wlIpVmYAsdT5Fsyc/cAJzYleeq8unDoyU2f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950" y="2447383"/>
            <a:ext cx="5962804" cy="2453268"/>
          </a:xfrm>
          <a:prstGeom prst="rect">
            <a:avLst/>
          </a:prstGeom>
        </p:spPr>
      </p:pic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917575" y="3674017"/>
            <a:ext cx="8825659" cy="3416300"/>
          </a:xfrm>
        </p:spPr>
        <p:txBody>
          <a:bodyPr/>
          <a:lstStyle/>
          <a:p>
            <a:r>
              <a:rPr lang="da-DK" b="1" dirty="0" smtClean="0"/>
              <a:t>Problem</a:t>
            </a:r>
          </a:p>
          <a:p>
            <a:pPr lvl="1"/>
            <a:r>
              <a:rPr lang="da-DK" b="1" dirty="0" smtClean="0"/>
              <a:t>Testmiljø uden nedetid</a:t>
            </a:r>
          </a:p>
          <a:p>
            <a:pPr lvl="1"/>
            <a:r>
              <a:rPr lang="da-DK" b="1" dirty="0" smtClean="0"/>
              <a:t>Manglende teknologi i starten for </a:t>
            </a:r>
            <a:r>
              <a:rPr lang="da-DK" b="1" dirty="0" err="1" smtClean="0"/>
              <a:t>nested</a:t>
            </a:r>
            <a:endParaRPr lang="da-DK" b="1" dirty="0" smtClean="0"/>
          </a:p>
          <a:p>
            <a:pPr marL="0" indent="0">
              <a:buNone/>
            </a:pPr>
            <a:endParaRPr lang="da-DK" b="1" dirty="0"/>
          </a:p>
          <a:p>
            <a:r>
              <a:rPr lang="da-DK" b="1" dirty="0" smtClean="0"/>
              <a:t>Løsningsforslag</a:t>
            </a:r>
          </a:p>
          <a:p>
            <a:endParaRPr lang="da-DK" b="1" dirty="0"/>
          </a:p>
          <a:p>
            <a:r>
              <a:rPr lang="da-DK" b="1" dirty="0" smtClean="0"/>
              <a:t>Fordele og ulemper ved følgende løsningsforslag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88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Scanning</a:t>
            </a:r>
            <a:endParaRPr lang="en-US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46" y="1680632"/>
            <a:ext cx="7070321" cy="3852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227416" y="4298486"/>
            <a:ext cx="8825659" cy="3416300"/>
          </a:xfrm>
        </p:spPr>
        <p:txBody>
          <a:bodyPr/>
          <a:lstStyle/>
          <a:p>
            <a:r>
              <a:rPr lang="da-DK" b="1" dirty="0" smtClean="0"/>
              <a:t>Problem</a:t>
            </a:r>
          </a:p>
          <a:p>
            <a:pPr lvl="1"/>
            <a:r>
              <a:rPr lang="da-DK" b="1" dirty="0" smtClean="0"/>
              <a:t>Umulig at forhindre</a:t>
            </a:r>
            <a:endParaRPr lang="da-DK" b="1" dirty="0"/>
          </a:p>
          <a:p>
            <a:r>
              <a:rPr lang="da-DK" b="1" dirty="0" smtClean="0"/>
              <a:t>Løsningsforslag</a:t>
            </a:r>
          </a:p>
          <a:p>
            <a:endParaRPr lang="da-DK" dirty="0"/>
          </a:p>
          <a:p>
            <a:r>
              <a:rPr lang="da-DK" b="1" dirty="0" smtClean="0"/>
              <a:t>Fordele og ulemper ved følgende løsningsforslag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51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- bestyrelseslokale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1516</TotalTime>
  <Words>680</Words>
  <Application>Microsoft Office PowerPoint</Application>
  <PresentationFormat>Widescreen</PresentationFormat>
  <Paragraphs>165</Paragraphs>
  <Slides>14</Slides>
  <Notes>14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Wingdings</vt:lpstr>
      <vt:lpstr>Wingdings 3</vt:lpstr>
      <vt:lpstr>Ion - bestyrelseslokale</vt:lpstr>
      <vt:lpstr>Virtual Datacenter</vt:lpstr>
      <vt:lpstr>Læringsmål og Process</vt:lpstr>
      <vt:lpstr>Nutidens datacenter</vt:lpstr>
      <vt:lpstr>Diagram</vt:lpstr>
      <vt:lpstr>Diagram</vt:lpstr>
      <vt:lpstr>Diagram</vt:lpstr>
      <vt:lpstr>Problemstillinger</vt:lpstr>
      <vt:lpstr>Nested virtualisering</vt:lpstr>
      <vt:lpstr>Scanning</vt:lpstr>
      <vt:lpstr>Uautoriseret adgang</vt:lpstr>
      <vt:lpstr>IDS</vt:lpstr>
      <vt:lpstr>Implementering</vt:lpstr>
      <vt:lpstr>Hvad har vi lært?</vt:lpstr>
      <vt:lpstr>Demo VPN wall &amp; Powershell remote access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Datacenter</dc:title>
  <dc:creator>Kim Dam Grønhøj</dc:creator>
  <cp:lastModifiedBy>Kim Dam Grønhøj</cp:lastModifiedBy>
  <cp:revision>35</cp:revision>
  <dcterms:created xsi:type="dcterms:W3CDTF">2016-06-12T09:46:46Z</dcterms:created>
  <dcterms:modified xsi:type="dcterms:W3CDTF">2016-06-15T07:18:10Z</dcterms:modified>
</cp:coreProperties>
</file>